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oria Hallelujah" panose="020B0604020202020204" charset="0"/>
      <p:regular r:id="rId16"/>
    </p:embeddedFont>
    <p:embeddedFont>
      <p:font typeface="Wellfleet" panose="020B0604020202020204" charset="-18"/>
      <p:regular r:id="rId17"/>
    </p:embeddedFont>
    <p:embeddedFont>
      <p:font typeface="Open Sans Ligh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6EAF8-C773-4BC8-8298-777BE4366C50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3C27-D0F4-4655-86E1-0D010E223B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60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3C27-D0F4-4655-86E1-0D010E223B1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1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2.sv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G3y1kgbAw8" TargetMode="External"/><Relationship Id="rId5" Type="http://schemas.openxmlformats.org/officeDocument/2006/relationships/hyperlink" Target="https://youtu.be/Cz1rJtlGHVs" TargetMode="External"/><Relationship Id="rId4" Type="http://schemas.openxmlformats.org/officeDocument/2006/relationships/hyperlink" Target="https://youtu.be/7aLiT3wXko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24581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display?v=pko9bv4jc21" TargetMode="External"/><Relationship Id="rId4" Type="http://schemas.openxmlformats.org/officeDocument/2006/relationships/hyperlink" Target="https://wordwall.net/hr/resource/124579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67701">
            <a:off x="6247811" y="1627530"/>
            <a:ext cx="5351946" cy="58753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36684">
            <a:off x="392095" y="7654896"/>
            <a:ext cx="412981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28700" y="7200900"/>
            <a:ext cx="348570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288140" y="5326380"/>
            <a:ext cx="4198776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19800" y="3723640"/>
            <a:ext cx="5786655" cy="2114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02"/>
              </a:lnSpc>
            </a:pPr>
            <a:r>
              <a:rPr lang="en-US" sz="12287" dirty="0">
                <a:solidFill>
                  <a:srgbClr val="000000"/>
                </a:solidFill>
                <a:latin typeface="Gloria Hallelujah"/>
              </a:rPr>
              <a:t>MUSIK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D46AB47-0AFB-40AA-9823-23EFC1D5411A}"/>
              </a:ext>
            </a:extLst>
          </p:cNvPr>
          <p:cNvSpPr txBox="1"/>
          <p:nvPr/>
        </p:nvSpPr>
        <p:spPr>
          <a:xfrm>
            <a:off x="14173200" y="9254064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7.Klasse, </a:t>
            </a:r>
            <a:r>
              <a:rPr lang="hr-HR" sz="2000" dirty="0" err="1"/>
              <a:t>Auf</a:t>
            </a:r>
            <a:r>
              <a:rPr lang="hr-HR" sz="2000" dirty="0"/>
              <a:t> </a:t>
            </a:r>
            <a:r>
              <a:rPr lang="hr-HR" sz="2000" dirty="0" err="1"/>
              <a:t>die</a:t>
            </a:r>
            <a:r>
              <a:rPr lang="hr-HR" sz="2000" dirty="0"/>
              <a:t> </a:t>
            </a:r>
            <a:r>
              <a:rPr lang="hr-HR" sz="2000" dirty="0" err="1"/>
              <a:t>Plätze</a:t>
            </a:r>
            <a:r>
              <a:rPr lang="hr-HR" sz="2000" dirty="0"/>
              <a:t>, fertig, los!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7354">
            <a:off x="1280770" y="1316028"/>
            <a:ext cx="4573630" cy="539907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4343" y="517640"/>
            <a:ext cx="5269565" cy="65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4"/>
              </a:lnSpc>
            </a:pPr>
            <a:r>
              <a:rPr lang="en-US" sz="3789" dirty="0" err="1">
                <a:solidFill>
                  <a:srgbClr val="000000"/>
                </a:solidFill>
                <a:latin typeface="Wellfleet"/>
              </a:rPr>
              <a:t>Wann</a:t>
            </a:r>
            <a:r>
              <a:rPr lang="en-US" sz="378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789" dirty="0" err="1">
                <a:solidFill>
                  <a:srgbClr val="000000"/>
                </a:solidFill>
                <a:latin typeface="Wellfleet"/>
              </a:rPr>
              <a:t>hörst</a:t>
            </a:r>
            <a:r>
              <a:rPr lang="en-US" sz="3789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789" dirty="0" err="1">
                <a:solidFill>
                  <a:srgbClr val="000000"/>
                </a:solidFill>
                <a:latin typeface="Wellfleet"/>
              </a:rPr>
              <a:t>Musik</a:t>
            </a:r>
            <a:r>
              <a:rPr lang="en-US" sz="3789" dirty="0">
                <a:solidFill>
                  <a:srgbClr val="000000"/>
                </a:solidFill>
                <a:latin typeface="Wellfleet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17251" y="3768066"/>
            <a:ext cx="5269565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Wie oft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hörst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Musik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86815" y="962025"/>
            <a:ext cx="5269565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Wo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hörst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Musik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0770" y="3390241"/>
            <a:ext cx="4573630" cy="539907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3296" y="1918946"/>
            <a:ext cx="4088576" cy="600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wenn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ich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lerne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wenn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ich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allein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bin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wenn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ich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Probleme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habe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wenn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ich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aufräume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wenn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ich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nervös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bin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47139" y="1603356"/>
            <a:ext cx="5058684" cy="59716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200616" y="2759755"/>
            <a:ext cx="5058684" cy="359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/>
              </a:rPr>
              <a:t>auf dem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Weg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zur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Schule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Bus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Musikunterricht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auf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einem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Konzert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Radio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65218" y="4632370"/>
            <a:ext cx="4573630" cy="539907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001802" y="5481955"/>
            <a:ext cx="3700462" cy="299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/>
              </a:rPr>
              <a:t>fast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nie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manchmal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sehr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oft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jeden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Tag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2-3 mal am Tag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493513"/>
            <a:ext cx="8352753" cy="43921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8983" y="1763136"/>
            <a:ext cx="15979140" cy="241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1.Nena - 99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Luftballons</a:t>
            </a:r>
            <a:r>
              <a:rPr lang="hr-HR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hr-HR" sz="3400" dirty="0">
                <a:solidFill>
                  <a:srgbClr val="000000"/>
                </a:solidFill>
                <a:latin typeface="Wellfleet"/>
                <a:hlinkClick r:id="rId4"/>
              </a:rPr>
              <a:t>https://youtu.be/7aLiT3wXko0</a:t>
            </a:r>
            <a:endParaRPr lang="hr-HR" sz="3400" dirty="0">
              <a:solidFill>
                <a:srgbClr val="000000"/>
              </a:solidFill>
              <a:latin typeface="Wellfleet"/>
            </a:endParaRPr>
          </a:p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2.Namika - Je ne parle pas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français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>
                <a:solidFill>
                  <a:srgbClr val="000000"/>
                </a:solidFill>
                <a:latin typeface="Wellfleet"/>
                <a:hlinkClick r:id="rId5"/>
              </a:rPr>
              <a:t>https://youtu.be/Cz1rJtlGHVs</a:t>
            </a:r>
            <a:endParaRPr lang="hr-HR" sz="3399" dirty="0">
              <a:solidFill>
                <a:srgbClr val="000000"/>
              </a:solidFill>
              <a:latin typeface="Wellfleet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3.Xavier Naidoo - Sag es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laut</a:t>
            </a:r>
            <a:r>
              <a:rPr lang="hr-HR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hr-HR" sz="3399" dirty="0">
                <a:solidFill>
                  <a:srgbClr val="000000"/>
                </a:solidFill>
                <a:latin typeface="Wellfleet"/>
                <a:hlinkClick r:id="rId6"/>
              </a:rPr>
              <a:t>https://youtu.be/EG3y1kgbAw8</a:t>
            </a:r>
            <a:endParaRPr lang="hr-HR" sz="3399" dirty="0">
              <a:solidFill>
                <a:srgbClr val="000000"/>
              </a:solidFill>
              <a:latin typeface="Wellfleet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Wellflee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393965">
            <a:off x="15575973" y="-1028700"/>
            <a:ext cx="3366655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177455" y="7033999"/>
            <a:ext cx="5613409" cy="892592"/>
            <a:chOff x="0" y="0"/>
            <a:chExt cx="359410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89446" y="4841082"/>
            <a:ext cx="1597914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ruhig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schön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langsam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schnell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laut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lustig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agressiv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romantisch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  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2055472" y="7033999"/>
            <a:ext cx="5613409" cy="892592"/>
            <a:chOff x="0" y="0"/>
            <a:chExt cx="359410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4185575" y="7033999"/>
            <a:ext cx="5613409" cy="892592"/>
            <a:chOff x="0" y="0"/>
            <a:chExt cx="359410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6337295" y="7033999"/>
            <a:ext cx="5613409" cy="892592"/>
            <a:chOff x="0" y="0"/>
            <a:chExt cx="359410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670795" y="7033999"/>
            <a:ext cx="5613409" cy="892592"/>
            <a:chOff x="0" y="0"/>
            <a:chExt cx="359410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9415775" y="7033999"/>
            <a:ext cx="5613409" cy="892592"/>
            <a:chOff x="0" y="0"/>
            <a:chExt cx="3594100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1550757" y="7033999"/>
            <a:ext cx="5613409" cy="892592"/>
            <a:chOff x="0" y="0"/>
            <a:chExt cx="359410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27196" y="5880903"/>
            <a:ext cx="10058400" cy="1599392"/>
            <a:chOff x="0" y="0"/>
            <a:chExt cx="3594100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-500420" y="5859145"/>
            <a:ext cx="2372439" cy="359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1</a:t>
            </a:r>
          </a:p>
          <a:p>
            <a:pPr algn="ctr">
              <a:lnSpc>
                <a:spcPts val="4759"/>
              </a:lnSpc>
            </a:pPr>
            <a:endParaRPr lang="en-US" sz="3400">
              <a:solidFill>
                <a:srgbClr val="000000"/>
              </a:solidFill>
              <a:latin typeface="Wellfleet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Wellfleet"/>
              </a:rPr>
              <a:t>2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Wellfleet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Wellfleet"/>
              </a:rPr>
              <a:t>3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Wellfleet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8697704" y="5880903"/>
            <a:ext cx="10058400" cy="1599392"/>
            <a:chOff x="0" y="0"/>
            <a:chExt cx="3594100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-468104" y="7168683"/>
            <a:ext cx="10058400" cy="1599392"/>
            <a:chOff x="0" y="0"/>
            <a:chExt cx="3594100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566910" y="7168683"/>
            <a:ext cx="10058400" cy="1599392"/>
            <a:chOff x="0" y="0"/>
            <a:chExt cx="3594100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-613319" y="8458604"/>
            <a:ext cx="10058400" cy="1599392"/>
            <a:chOff x="0" y="0"/>
            <a:chExt cx="3594100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469721" y="8458604"/>
            <a:ext cx="10058400" cy="1599392"/>
            <a:chOff x="0" y="0"/>
            <a:chExt cx="3594100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-323759" y="3873894"/>
            <a:ext cx="10058400" cy="1599392"/>
            <a:chOff x="0" y="0"/>
            <a:chExt cx="3594100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697704" y="3873894"/>
            <a:ext cx="10058400" cy="1599392"/>
            <a:chOff x="0" y="0"/>
            <a:chExt cx="3594100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2BCD6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992308">
            <a:off x="13333861" y="-1563887"/>
            <a:ext cx="3366655" cy="411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21616" y="6429326"/>
            <a:ext cx="8798770" cy="4626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65760" y="6780119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34009">
            <a:off x="14887036" y="-744220"/>
            <a:ext cx="474452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45792">
            <a:off x="320040" y="260872"/>
            <a:ext cx="7315200" cy="2753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6052">
            <a:off x="3146866" y="159412"/>
            <a:ext cx="7315200" cy="27531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236980"/>
            <a:ext cx="8252954" cy="7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7"/>
              </a:lnSpc>
            </a:pPr>
            <a:r>
              <a:rPr lang="en-US" sz="4276" dirty="0" err="1">
                <a:solidFill>
                  <a:srgbClr val="000000"/>
                </a:solidFill>
                <a:latin typeface="Wellfleet"/>
              </a:rPr>
              <a:t>Welche</a:t>
            </a:r>
            <a:r>
              <a:rPr lang="en-US" sz="4276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4276" dirty="0" err="1">
                <a:solidFill>
                  <a:srgbClr val="000000"/>
                </a:solidFill>
                <a:latin typeface="Wellfleet"/>
              </a:rPr>
              <a:t>Musik</a:t>
            </a:r>
            <a:r>
              <a:rPr lang="en-US" sz="4276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4276" dirty="0" err="1">
                <a:solidFill>
                  <a:srgbClr val="000000"/>
                </a:solidFill>
                <a:latin typeface="Wellfleet"/>
              </a:rPr>
              <a:t>hörst</a:t>
            </a:r>
            <a:r>
              <a:rPr lang="en-US" sz="4276" dirty="0">
                <a:solidFill>
                  <a:srgbClr val="000000"/>
                </a:solidFill>
                <a:latin typeface="Wellfleet"/>
              </a:rPr>
              <a:t> du gerne?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20934" y="369973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Metal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792" y="3787775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Reggae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77640" y="516658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Volksmusik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68047" y="318411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Rock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434837" y="542439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Elektro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2091937" y="318411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Techno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95160" y="870760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Oper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72003" y="594001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Hip-Hop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68220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Funk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880357" y="765959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Jazz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49040" y="6713444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Rap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2883" y="8676005"/>
            <a:ext cx="8252954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Wellfleet"/>
              </a:rPr>
              <a:t>Popmusik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27116" y="7917404"/>
            <a:ext cx="6432184" cy="125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1"/>
              </a:lnSpc>
            </a:pPr>
            <a:r>
              <a:rPr lang="en-US" sz="3629" dirty="0">
                <a:solidFill>
                  <a:srgbClr val="000000"/>
                </a:solidFill>
                <a:latin typeface="Wellfleet"/>
              </a:rPr>
              <a:t>*Ich </a:t>
            </a:r>
            <a:r>
              <a:rPr lang="en-US" sz="3629" dirty="0" err="1">
                <a:solidFill>
                  <a:srgbClr val="000000"/>
                </a:solidFill>
                <a:latin typeface="Wellfleet"/>
              </a:rPr>
              <a:t>höre</a:t>
            </a:r>
            <a:r>
              <a:rPr lang="en-US" sz="362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629" dirty="0" err="1">
                <a:solidFill>
                  <a:srgbClr val="000000"/>
                </a:solidFill>
                <a:latin typeface="Wellfleet"/>
              </a:rPr>
              <a:t>gern</a:t>
            </a:r>
            <a:r>
              <a:rPr lang="en-US" sz="3629" dirty="0">
                <a:solidFill>
                  <a:srgbClr val="000000"/>
                </a:solidFill>
                <a:latin typeface="Wellfleet"/>
              </a:rPr>
              <a:t> Rock.</a:t>
            </a:r>
          </a:p>
          <a:p>
            <a:pPr algn="ctr">
              <a:lnSpc>
                <a:spcPts val="5081"/>
              </a:lnSpc>
            </a:pPr>
            <a:r>
              <a:rPr lang="en-US" sz="3629" dirty="0">
                <a:solidFill>
                  <a:srgbClr val="000000"/>
                </a:solidFill>
                <a:latin typeface="Wellfleet"/>
              </a:rPr>
              <a:t>Funk </a:t>
            </a:r>
            <a:r>
              <a:rPr lang="en-US" sz="3629" dirty="0" err="1">
                <a:solidFill>
                  <a:srgbClr val="000000"/>
                </a:solidFill>
                <a:latin typeface="Wellfleet"/>
              </a:rPr>
              <a:t>höre</a:t>
            </a:r>
            <a:r>
              <a:rPr lang="en-US" sz="3629" dirty="0">
                <a:solidFill>
                  <a:srgbClr val="000000"/>
                </a:solidFill>
                <a:latin typeface="Wellfleet"/>
              </a:rPr>
              <a:t> ich </a:t>
            </a:r>
            <a:r>
              <a:rPr lang="en-US" sz="3629" dirty="0" err="1">
                <a:solidFill>
                  <a:srgbClr val="000000"/>
                </a:solidFill>
                <a:latin typeface="Wellfleet"/>
              </a:rPr>
              <a:t>nicht</a:t>
            </a:r>
            <a:r>
              <a:rPr lang="en-US" sz="3629" dirty="0">
                <a:solidFill>
                  <a:srgbClr val="000000"/>
                </a:solidFill>
                <a:latin typeface="Wellfleet"/>
              </a:rPr>
              <a:t> so </a:t>
            </a:r>
            <a:r>
              <a:rPr lang="en-US" sz="3629" dirty="0" err="1">
                <a:solidFill>
                  <a:srgbClr val="000000"/>
                </a:solidFill>
                <a:latin typeface="Wellfleet"/>
              </a:rPr>
              <a:t>gern</a:t>
            </a:r>
            <a:r>
              <a:rPr lang="en-US" sz="3629" dirty="0">
                <a:solidFill>
                  <a:srgbClr val="000000"/>
                </a:solidFill>
                <a:latin typeface="Wellfleet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0377" y="2784475"/>
            <a:ext cx="8022431" cy="299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Wellfleet"/>
              </a:rPr>
              <a:t>Hast du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einen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Lieblingssänger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/in?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Wellfleet"/>
              </a:rPr>
              <a:t>Hast du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ein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Lieblingslied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?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Spielst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ein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Musikinstrument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?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Schreibst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selbst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Liedtexte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?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Wellfleet"/>
              </a:rPr>
              <a:t>Kannst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du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schön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Wellfleet"/>
              </a:rPr>
              <a:t>singen</a:t>
            </a:r>
            <a:r>
              <a:rPr lang="en-US" sz="3399" dirty="0">
                <a:solidFill>
                  <a:srgbClr val="000000"/>
                </a:solidFill>
                <a:latin typeface="Wellfleet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92808" y="4503420"/>
            <a:ext cx="420630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00000">
            <a:off x="-1311541" y="6127649"/>
            <a:ext cx="6871876" cy="5499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60527">
            <a:off x="-148053" y="361113"/>
            <a:ext cx="4917569" cy="18507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60527">
            <a:off x="3105687" y="361113"/>
            <a:ext cx="4917569" cy="18507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15" y="704215"/>
            <a:ext cx="6252893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Wellfleet"/>
              </a:rPr>
              <a:t>Schreibe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die </a:t>
            </a:r>
            <a:r>
              <a:rPr lang="en-US" sz="3400" dirty="0" err="1">
                <a:solidFill>
                  <a:srgbClr val="000000"/>
                </a:solidFill>
                <a:latin typeface="Wellfleet"/>
              </a:rPr>
              <a:t>Sätze</a:t>
            </a:r>
            <a:r>
              <a:rPr lang="en-US" sz="3400" dirty="0">
                <a:solidFill>
                  <a:srgbClr val="000000"/>
                </a:solidFill>
                <a:latin typeface="Wellfleet"/>
              </a:rPr>
              <a:t> ins Heft!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2BF1F630-5E06-4256-9628-6B04E305986B}"/>
              </a:ext>
            </a:extLst>
          </p:cNvPr>
          <p:cNvSpPr/>
          <p:nvPr/>
        </p:nvSpPr>
        <p:spPr>
          <a:xfrm>
            <a:off x="2209800" y="3543300"/>
            <a:ext cx="9448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>
                <a:hlinkClick r:id="rId3"/>
              </a:rPr>
              <a:t>https://wordwall.net/hr/resource/12458163</a:t>
            </a:r>
            <a:endParaRPr lang="hr-HR" sz="3600" dirty="0"/>
          </a:p>
          <a:p>
            <a:endParaRPr lang="hr-HR" sz="3600" dirty="0"/>
          </a:p>
          <a:p>
            <a:r>
              <a:rPr lang="hr-HR" sz="3600" dirty="0">
                <a:hlinkClick r:id="rId4"/>
              </a:rPr>
              <a:t>https://wordwall.net/hr/resource/12457926</a:t>
            </a:r>
            <a:endParaRPr lang="hr-HR" sz="3600" dirty="0"/>
          </a:p>
          <a:p>
            <a:endParaRPr lang="hr-HR" sz="3600" dirty="0"/>
          </a:p>
          <a:p>
            <a:r>
              <a:rPr lang="hr-HR" sz="3600" dirty="0">
                <a:hlinkClick r:id="rId5"/>
              </a:rPr>
              <a:t>https://learningapps.org/display?v=pko9bv4jc21</a:t>
            </a:r>
            <a:endParaRPr lang="hr-HR" sz="3600" dirty="0"/>
          </a:p>
          <a:p>
            <a:endParaRPr lang="hr-HR" sz="3600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6428716-2562-4BA4-BC2F-A7A56A4EEDE5}"/>
              </a:ext>
            </a:extLst>
          </p:cNvPr>
          <p:cNvSpPr txBox="1"/>
          <p:nvPr/>
        </p:nvSpPr>
        <p:spPr>
          <a:xfrm>
            <a:off x="2209800" y="12573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/>
              <a:t>Spiel</a:t>
            </a:r>
            <a:r>
              <a:rPr lang="hr-HR" sz="4000" b="1" dirty="0"/>
              <a:t>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42A26AFE-4268-4655-B9B2-2FC83013FC72}"/>
              </a:ext>
            </a:extLst>
          </p:cNvPr>
          <p:cNvSpPr txBox="1"/>
          <p:nvPr/>
        </p:nvSpPr>
        <p:spPr>
          <a:xfrm>
            <a:off x="14935200" y="86487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Valentina Bogdan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6E597B312CBF40A05926734DDF4567" ma:contentTypeVersion="2" ma:contentTypeDescription="Stvaranje novog dokumenta." ma:contentTypeScope="" ma:versionID="0cab7babdb725f81a543c4f70331057c">
  <xsd:schema xmlns:xsd="http://www.w3.org/2001/XMLSchema" xmlns:xs="http://www.w3.org/2001/XMLSchema" xmlns:p="http://schemas.microsoft.com/office/2006/metadata/properties" xmlns:ns2="f723eb35-60bf-460c-98f4-5a88b260bcf6" targetNamespace="http://schemas.microsoft.com/office/2006/metadata/properties" ma:root="true" ma:fieldsID="f77606fb6fe6b16858070ca71e7f04ef" ns2:_="">
    <xsd:import namespace="f723eb35-60bf-460c-98f4-5a88b260b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3eb35-60bf-460c-98f4-5a88b260b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DB458-770A-4E67-84B1-E7F02BC1CC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6AD182-028B-4770-AC72-30A1C5997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3eb35-60bf-460c-98f4-5a88b260b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D787FD-A39A-441E-AD40-8D0660565C61}">
  <ds:schemaRefs>
    <ds:schemaRef ds:uri="http://schemas.microsoft.com/office/infopath/2007/PartnerControls"/>
    <ds:schemaRef ds:uri="http://purl.org/dc/terms/"/>
    <ds:schemaRef ds:uri="f723eb35-60bf-460c-98f4-5a88b260bcf6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184</Words>
  <Application>Microsoft Office PowerPoint</Application>
  <PresentationFormat>Prilagođeno</PresentationFormat>
  <Paragraphs>58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Calibri</vt:lpstr>
      <vt:lpstr>Gloria Hallelujah</vt:lpstr>
      <vt:lpstr>Arial</vt:lpstr>
      <vt:lpstr>Wellfleet</vt:lpstr>
      <vt:lpstr>Open Sans Light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</dc:title>
  <dc:creator>informatika15-02</dc:creator>
  <cp:lastModifiedBy>informatika15-02</cp:lastModifiedBy>
  <cp:revision>9</cp:revision>
  <dcterms:created xsi:type="dcterms:W3CDTF">2006-08-16T00:00:00Z</dcterms:created>
  <dcterms:modified xsi:type="dcterms:W3CDTF">2021-03-12T13:23:30Z</dcterms:modified>
  <dc:identifier>DAEX_nl7MIM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0x010100796E597B312CBF40A05926734DDF4567</vt:lpwstr>
  </property>
</Properties>
</file>