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Open Sans Extra Bold" panose="020B0604020202020204" charset="0"/>
      <p:regular r:id="rId31"/>
    </p:embeddedFont>
    <p:embeddedFont>
      <p:font typeface="Wellfleet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22D56-7A0B-4FE4-A821-D2C1FCF106C0}" v="4" dt="2021-03-14T16:01:58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933" autoAdjust="0"/>
  </p:normalViewPr>
  <p:slideViewPr>
    <p:cSldViewPr>
      <p:cViewPr varScale="1">
        <p:scale>
          <a:sx n="57" d="100"/>
          <a:sy n="57" d="100"/>
        </p:scale>
        <p:origin x="12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 Orehovec" userId="S::filip.orehovec@skole.hr::b714c9db-0543-4822-a011-1382e42b1914" providerId="AD" clId="Web-{E5E22D56-7A0B-4FE4-A821-D2C1FCF106C0}"/>
    <pc:docChg chg="modSld">
      <pc:chgData name="Filip Orehovec" userId="S::filip.orehovec@skole.hr::b714c9db-0543-4822-a011-1382e42b1914" providerId="AD" clId="Web-{E5E22D56-7A0B-4FE4-A821-D2C1FCF106C0}" dt="2021-03-14T16:01:58.354" v="3" actId="14100"/>
      <pc:docMkLst>
        <pc:docMk/>
      </pc:docMkLst>
      <pc:sldChg chg="modSp">
        <pc:chgData name="Filip Orehovec" userId="S::filip.orehovec@skole.hr::b714c9db-0543-4822-a011-1382e42b1914" providerId="AD" clId="Web-{E5E22D56-7A0B-4FE4-A821-D2C1FCF106C0}" dt="2021-03-14T16:01:58.354" v="3" actId="14100"/>
        <pc:sldMkLst>
          <pc:docMk/>
          <pc:sldMk cId="0" sldId="256"/>
        </pc:sldMkLst>
        <pc:spChg chg="mod">
          <ac:chgData name="Filip Orehovec" userId="S::filip.orehovec@skole.hr::b714c9db-0543-4822-a011-1382e42b1914" providerId="AD" clId="Web-{E5E22D56-7A0B-4FE4-A821-D2C1FCF106C0}" dt="2021-03-14T16:01:58.354" v="3" actId="14100"/>
          <ac:spMkLst>
            <pc:docMk/>
            <pc:sldMk cId="0" sldId="256"/>
            <ac:spMk id="6" creationId="{7C534145-1FD6-4F37-BB39-05156F27B1B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2.svg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" Type="http://schemas.openxmlformats.org/officeDocument/2006/relationships/image" Target="../media/image89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12.svg"/><Relationship Id="rId15" Type="http://schemas.openxmlformats.org/officeDocument/2006/relationships/image" Target="../media/image100.svg"/><Relationship Id="rId10" Type="http://schemas.openxmlformats.org/officeDocument/2006/relationships/image" Target="../media/image95.png"/><Relationship Id="rId4" Type="http://schemas.openxmlformats.org/officeDocument/2006/relationships/image" Target="../media/image11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10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6.svg"/><Relationship Id="rId5" Type="http://schemas.openxmlformats.org/officeDocument/2006/relationships/image" Target="../media/image43.svg"/><Relationship Id="rId10" Type="http://schemas.openxmlformats.org/officeDocument/2006/relationships/image" Target="../media/image105.png"/><Relationship Id="rId4" Type="http://schemas.openxmlformats.org/officeDocument/2006/relationships/image" Target="../media/image42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8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60.png"/><Relationship Id="rId9" Type="http://schemas.openxmlformats.org/officeDocument/2006/relationships/image" Target="../media/image12.sv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2.svg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2.svg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2.svg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2.svg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hr/resource/11462916" TargetMode="External"/><Relationship Id="rId2" Type="http://schemas.openxmlformats.org/officeDocument/2006/relationships/hyperlink" Target="https://wordwall.net/hr/resource/1146221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2.svg"/><Relationship Id="rId5" Type="http://schemas.openxmlformats.org/officeDocument/2006/relationships/image" Target="../media/image45.sv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svg"/><Relationship Id="rId7" Type="http://schemas.openxmlformats.org/officeDocument/2006/relationships/image" Target="../media/image1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8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60.png"/><Relationship Id="rId9" Type="http://schemas.openxmlformats.org/officeDocument/2006/relationships/image" Target="../media/image12.sv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2.svg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7722" y="4883243"/>
            <a:ext cx="6555674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95800" y="2209436"/>
            <a:ext cx="8570893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Open Sans Extra Bold"/>
              </a:rPr>
              <a:t>SCHOKOLA</a:t>
            </a:r>
            <a:r>
              <a:rPr lang="hr-HR" sz="9000" dirty="0">
                <a:solidFill>
                  <a:srgbClr val="000000"/>
                </a:solidFill>
                <a:latin typeface="Open Sans Extra Bold"/>
              </a:rPr>
              <a:t>D</a:t>
            </a:r>
            <a:r>
              <a:rPr lang="en-US" sz="9000" dirty="0">
                <a:solidFill>
                  <a:srgbClr val="000000"/>
                </a:solidFill>
                <a:latin typeface="Open Sans Extra Bold"/>
              </a:rPr>
              <a:t>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26923" y="3657236"/>
            <a:ext cx="9961371" cy="74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3"/>
              </a:lnSpc>
            </a:pPr>
            <a:r>
              <a:rPr lang="en-US" sz="4317">
                <a:solidFill>
                  <a:srgbClr val="000000"/>
                </a:solidFill>
                <a:latin typeface="Wellfleet"/>
              </a:rPr>
              <a:t>Deine Freunde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C534145-1FD6-4F37-BB39-05156F27B1B5}"/>
              </a:ext>
            </a:extLst>
          </p:cNvPr>
          <p:cNvSpPr txBox="1"/>
          <p:nvPr/>
        </p:nvSpPr>
        <p:spPr>
          <a:xfrm rot="10800000" flipV="1">
            <a:off x="9111342" y="6015714"/>
            <a:ext cx="6833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/>
              <a:t>https://www.youtube.com/watch?v=Va2nGWTchBk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7427300" y="2696721"/>
            <a:ext cx="2529355" cy="951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1931827" y="2642302"/>
            <a:ext cx="2818539" cy="1060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95185">
            <a:off x="4425871" y="4458326"/>
            <a:ext cx="2554888" cy="13703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5788377" y="3401450"/>
            <a:ext cx="2818539" cy="106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0893777" y="4121773"/>
            <a:ext cx="2818539" cy="1060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8777039" y="4121773"/>
            <a:ext cx="2818539" cy="10607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9679" y="2696845"/>
            <a:ext cx="16548643" cy="305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holt mir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Naschi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aus dem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Schrank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Sie hat da so 'ne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Schublade,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(Schublade) voller Schokolade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Voll, so wie im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 Schlaraffenland</a:t>
            </a:r>
          </a:p>
          <a:p>
            <a:pPr algn="ctr">
              <a:lnSpc>
                <a:spcPts val="6088"/>
              </a:lnSpc>
            </a:pPr>
            <a:endParaRPr lang="en-US" sz="4348">
              <a:solidFill>
                <a:srgbClr val="FFFFFF"/>
              </a:solidFill>
              <a:latin typeface="Wellflee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6690" y="-244252"/>
            <a:ext cx="4035763" cy="3026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15134" y="688361"/>
            <a:ext cx="4505589" cy="1638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24165" y="6477987"/>
            <a:ext cx="2896529" cy="2317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56126" y="5300803"/>
            <a:ext cx="3817184" cy="49861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90326">
            <a:off x="7744838" y="1503552"/>
            <a:ext cx="1894278" cy="10160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40931">
            <a:off x="12308829" y="1573652"/>
            <a:ext cx="1632890" cy="8758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85108">
            <a:off x="13688102" y="4504138"/>
            <a:ext cx="1120585" cy="6010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84106" y="2934970"/>
            <a:ext cx="10246293" cy="2772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8"/>
              </a:lnSpc>
            </a:pPr>
            <a:r>
              <a:rPr lang="en-US" sz="3941" dirty="0">
                <a:solidFill>
                  <a:srgbClr val="000000"/>
                </a:solidFill>
                <a:latin typeface="Wellfleet"/>
              </a:rPr>
              <a:t>Ich will </a:t>
            </a:r>
            <a:r>
              <a:rPr lang="en-US" sz="3941" dirty="0" err="1">
                <a:solidFill>
                  <a:srgbClr val="000000"/>
                </a:solidFill>
                <a:latin typeface="Wellfleet"/>
              </a:rPr>
              <a:t>Schokolade</a:t>
            </a:r>
            <a:endParaRPr lang="en-US" sz="3941" dirty="0">
              <a:solidFill>
                <a:srgbClr val="000000"/>
              </a:solidFill>
              <a:latin typeface="Wellfleet"/>
            </a:endParaRPr>
          </a:p>
          <a:p>
            <a:pPr algn="ctr">
              <a:lnSpc>
                <a:spcPts val="5518"/>
              </a:lnSpc>
            </a:pPr>
            <a:r>
              <a:rPr lang="en-US" sz="3941" dirty="0">
                <a:solidFill>
                  <a:srgbClr val="000000"/>
                </a:solidFill>
                <a:latin typeface="Wellfleet"/>
              </a:rPr>
              <a:t>Ja, ich will so gerne </a:t>
            </a:r>
            <a:r>
              <a:rPr lang="en-US" sz="3941" dirty="0" err="1">
                <a:solidFill>
                  <a:srgbClr val="000000"/>
                </a:solidFill>
                <a:latin typeface="Wellfleet"/>
              </a:rPr>
              <a:t>Schokolade</a:t>
            </a:r>
            <a:endParaRPr lang="en-US" sz="3941" dirty="0">
              <a:solidFill>
                <a:srgbClr val="000000"/>
              </a:solidFill>
              <a:latin typeface="Wellfleet"/>
            </a:endParaRPr>
          </a:p>
          <a:p>
            <a:pPr algn="ctr">
              <a:lnSpc>
                <a:spcPts val="5518"/>
              </a:lnSpc>
            </a:pPr>
            <a:r>
              <a:rPr lang="en-US" sz="3941" dirty="0">
                <a:solidFill>
                  <a:srgbClr val="000000"/>
                </a:solidFill>
                <a:latin typeface="Wellfleet"/>
              </a:rPr>
              <a:t>Ich will </a:t>
            </a:r>
            <a:r>
              <a:rPr lang="en-US" sz="3941" dirty="0" err="1">
                <a:solidFill>
                  <a:srgbClr val="000000"/>
                </a:solidFill>
                <a:latin typeface="Wellfleet"/>
              </a:rPr>
              <a:t>Schokolade</a:t>
            </a:r>
            <a:endParaRPr lang="en-US" sz="3941" dirty="0">
              <a:solidFill>
                <a:srgbClr val="000000"/>
              </a:solidFill>
              <a:latin typeface="Wellfleet"/>
            </a:endParaRPr>
          </a:p>
          <a:p>
            <a:pPr algn="ctr">
              <a:lnSpc>
                <a:spcPts val="5518"/>
              </a:lnSpc>
            </a:pPr>
            <a:r>
              <a:rPr lang="en-US" sz="3941" dirty="0">
                <a:solidFill>
                  <a:srgbClr val="000000"/>
                </a:solidFill>
                <a:latin typeface="Wellfleet"/>
              </a:rPr>
              <a:t>Aber </a:t>
            </a:r>
            <a:r>
              <a:rPr lang="en-US" sz="3941" dirty="0" err="1">
                <a:solidFill>
                  <a:srgbClr val="000000"/>
                </a:solidFill>
                <a:latin typeface="Wellfleet"/>
              </a:rPr>
              <a:t>wisst</a:t>
            </a:r>
            <a:r>
              <a:rPr lang="en-US" sz="3941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941" dirty="0" err="1">
                <a:solidFill>
                  <a:srgbClr val="000000"/>
                </a:solidFill>
                <a:latin typeface="Wellfleet"/>
              </a:rPr>
              <a:t>ihr</a:t>
            </a:r>
            <a:r>
              <a:rPr lang="en-US" sz="3941" dirty="0">
                <a:solidFill>
                  <a:srgbClr val="000000"/>
                </a:solidFill>
                <a:latin typeface="Wellfleet"/>
              </a:rPr>
              <a:t>, was ich </a:t>
            </a:r>
            <a:r>
              <a:rPr lang="en-US" sz="3941" dirty="0" err="1">
                <a:solidFill>
                  <a:srgbClr val="000000"/>
                </a:solidFill>
                <a:latin typeface="Wellfleet"/>
              </a:rPr>
              <a:t>jeden</a:t>
            </a:r>
            <a:r>
              <a:rPr lang="en-US" sz="3941" dirty="0">
                <a:solidFill>
                  <a:srgbClr val="000000"/>
                </a:solidFill>
                <a:latin typeface="Wellfleet"/>
              </a:rPr>
              <a:t> Tag</a:t>
            </a:r>
            <a:r>
              <a:rPr lang="hr-HR" sz="3941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941" dirty="0" err="1">
                <a:solidFill>
                  <a:srgbClr val="000000"/>
                </a:solidFill>
                <a:latin typeface="Wellfleet"/>
              </a:rPr>
              <a:t>ess</a:t>
            </a:r>
            <a:r>
              <a:rPr lang="en-US" sz="3941" dirty="0">
                <a:solidFill>
                  <a:srgbClr val="000000"/>
                </a:solidFill>
                <a:latin typeface="Wellfleet"/>
              </a:rPr>
              <a:t>'?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02820" y="6012180"/>
            <a:ext cx="308235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5999" y="802480"/>
            <a:ext cx="2707545" cy="31751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99665">
            <a:off x="9540302" y="3735342"/>
            <a:ext cx="2117408" cy="6390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9149">
            <a:off x="9551856" y="5166360"/>
            <a:ext cx="2094298" cy="7882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540215">
            <a:off x="13774026" y="4168856"/>
            <a:ext cx="2117408" cy="6390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9149">
            <a:off x="14382208" y="5696524"/>
            <a:ext cx="2539288" cy="9556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9149">
            <a:off x="12439836" y="5166360"/>
            <a:ext cx="2094298" cy="7882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9149">
            <a:off x="7025034" y="5612785"/>
            <a:ext cx="2984277" cy="11231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44973" y="3776308"/>
            <a:ext cx="13691974" cy="2667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en-US" sz="3809" dirty="0">
                <a:solidFill>
                  <a:srgbClr val="000000"/>
                </a:solidFill>
                <a:latin typeface="Wellfleet"/>
              </a:rPr>
              <a:t>Ich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esse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jeden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Tag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Gemüse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(yes) mal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weniger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, mal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mehr</a:t>
            </a:r>
            <a:endParaRPr lang="en-US" sz="3809" dirty="0">
              <a:solidFill>
                <a:srgbClr val="000000"/>
              </a:solidFill>
              <a:latin typeface="Wellfleet"/>
            </a:endParaRPr>
          </a:p>
          <a:p>
            <a:pPr algn="ctr">
              <a:lnSpc>
                <a:spcPts val="5333"/>
              </a:lnSpc>
            </a:pPr>
            <a:r>
              <a:rPr lang="en-US" sz="3809" dirty="0">
                <a:solidFill>
                  <a:srgbClr val="000000"/>
                </a:solidFill>
                <a:latin typeface="Wellfleet"/>
              </a:rPr>
              <a:t>Bei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uns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zuhause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ist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Gemüse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wirklich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niemals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leer</a:t>
            </a:r>
          </a:p>
          <a:p>
            <a:pPr algn="ctr">
              <a:lnSpc>
                <a:spcPts val="5333"/>
              </a:lnSpc>
            </a:pPr>
            <a:r>
              <a:rPr lang="en-US" sz="3809" dirty="0">
                <a:solidFill>
                  <a:srgbClr val="000000"/>
                </a:solidFill>
                <a:latin typeface="Wellfleet"/>
              </a:rPr>
              <a:t>Und Papa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sagt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: "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Iss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die </a:t>
            </a:r>
            <a:r>
              <a:rPr lang="en-US" sz="3809" dirty="0" err="1">
                <a:solidFill>
                  <a:srgbClr val="FFFFFF"/>
                </a:solidFill>
                <a:latin typeface="Wellfleet"/>
              </a:rPr>
              <a:t>Gurken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und </a:t>
            </a:r>
            <a:r>
              <a:rPr lang="en-US" sz="3809" dirty="0" err="1">
                <a:solidFill>
                  <a:srgbClr val="FFFFFF"/>
                </a:solidFill>
                <a:latin typeface="Wellfleet"/>
              </a:rPr>
              <a:t>Tomaten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"</a:t>
            </a:r>
          </a:p>
          <a:p>
            <a:pPr algn="ctr">
              <a:lnSpc>
                <a:spcPts val="5333"/>
              </a:lnSpc>
            </a:pPr>
            <a:r>
              <a:rPr lang="en-US" sz="3809" dirty="0">
                <a:solidFill>
                  <a:srgbClr val="000000"/>
                </a:solidFill>
                <a:latin typeface="Wellfleet"/>
              </a:rPr>
              <a:t>Von mir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aus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aus'm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FFFFFF"/>
                </a:solidFill>
                <a:latin typeface="Wellfleet"/>
              </a:rPr>
              <a:t>Supermarkt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, am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liebsten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 err="1">
                <a:solidFill>
                  <a:srgbClr val="000000"/>
                </a:solidFill>
                <a:latin typeface="Wellfleet"/>
              </a:rPr>
              <a:t>aus'm</a:t>
            </a:r>
            <a:r>
              <a:rPr lang="en-US" sz="3809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809" dirty="0">
                <a:solidFill>
                  <a:srgbClr val="FFFFFF"/>
                </a:solidFill>
                <a:latin typeface="Wellfleet"/>
              </a:rPr>
              <a:t>Garten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40600" y="397590"/>
            <a:ext cx="2510972" cy="32803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29378" y="937600"/>
            <a:ext cx="2529922" cy="2488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43552" y="793511"/>
            <a:ext cx="2771653" cy="2776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81702" y="793511"/>
            <a:ext cx="2792523" cy="31217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39118" y="7209175"/>
            <a:ext cx="3561788" cy="25709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158821" y="7209175"/>
            <a:ext cx="3645061" cy="25913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44792">
            <a:off x="6990716" y="6889639"/>
            <a:ext cx="2117408" cy="6390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44792">
            <a:off x="13670674" y="6889639"/>
            <a:ext cx="2117408" cy="6390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72004">
            <a:off x="12384184" y="3647994"/>
            <a:ext cx="2460797" cy="9261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75377" y="3638496"/>
            <a:ext cx="15385100" cy="293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9"/>
              </a:lnSpc>
            </a:pPr>
            <a:r>
              <a:rPr lang="en-US" sz="4185">
                <a:solidFill>
                  <a:srgbClr val="000000"/>
                </a:solidFill>
                <a:latin typeface="Wellfleet"/>
              </a:rPr>
              <a:t>Und dann erzählt er mir, wie wichtig </a:t>
            </a:r>
            <a:r>
              <a:rPr lang="en-US" sz="4185">
                <a:solidFill>
                  <a:srgbClr val="FFFFFF"/>
                </a:solidFill>
                <a:latin typeface="Wellfleet"/>
              </a:rPr>
              <a:t>Vitamine</a:t>
            </a:r>
            <a:r>
              <a:rPr lang="en-US" sz="4185">
                <a:solidFill>
                  <a:srgbClr val="000000"/>
                </a:solidFill>
                <a:latin typeface="Wellfleet"/>
              </a:rPr>
              <a:t> sind</a:t>
            </a:r>
          </a:p>
          <a:p>
            <a:pPr algn="ctr">
              <a:lnSpc>
                <a:spcPts val="5859"/>
              </a:lnSpc>
            </a:pPr>
            <a:r>
              <a:rPr lang="en-US" sz="4185">
                <a:solidFill>
                  <a:srgbClr val="000000"/>
                </a:solidFill>
                <a:latin typeface="Wellfleet"/>
              </a:rPr>
              <a:t>Und sagt: "Iss dein Gemüse auf, komm, sei ein liebes Kind"</a:t>
            </a:r>
          </a:p>
          <a:p>
            <a:pPr algn="ctr">
              <a:lnSpc>
                <a:spcPts val="5859"/>
              </a:lnSpc>
            </a:pPr>
            <a:r>
              <a:rPr lang="en-US" sz="4185">
                <a:solidFill>
                  <a:srgbClr val="000000"/>
                </a:solidFill>
                <a:latin typeface="Wellfleet"/>
              </a:rPr>
              <a:t>Und ich bin lieb, der Liebste den es gibt</a:t>
            </a:r>
          </a:p>
          <a:p>
            <a:pPr algn="ctr">
              <a:lnSpc>
                <a:spcPts val="5859"/>
              </a:lnSpc>
            </a:pPr>
            <a:r>
              <a:rPr lang="en-US" sz="4185">
                <a:solidFill>
                  <a:srgbClr val="000000"/>
                </a:solidFill>
                <a:latin typeface="Wellfleet"/>
              </a:rPr>
              <a:t>Aber wenn ich aufgegessen hab', dann sing ich dieses Lied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1267">
            <a:off x="14014665" y="211236"/>
            <a:ext cx="2537050" cy="2732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3076">
            <a:off x="9972363" y="-94224"/>
            <a:ext cx="2814306" cy="33431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312039" y="6287866"/>
            <a:ext cx="5447037" cy="52093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40976" y="8237688"/>
            <a:ext cx="7577256" cy="43810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195" y="5969522"/>
            <a:ext cx="335777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11477">
            <a:off x="6999999" y="1106838"/>
            <a:ext cx="2215644" cy="21793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91400" y="643498"/>
            <a:ext cx="2848454" cy="21958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2483742" y="3632010"/>
            <a:ext cx="2107663" cy="7932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6004637" y="3599389"/>
            <a:ext cx="2457919" cy="9250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12026358" y="3666868"/>
            <a:ext cx="1922426" cy="723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14081899" y="3706973"/>
            <a:ext cx="1922426" cy="7235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0546">
            <a:off x="9044028" y="990583"/>
            <a:ext cx="2115084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11278" y="643498"/>
            <a:ext cx="552586" cy="27101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062761" y="5969522"/>
            <a:ext cx="3196539" cy="25979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007660">
            <a:off x="856303" y="3877651"/>
            <a:ext cx="1749551" cy="12724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399961" flipV="1">
            <a:off x="4952527" y="2047203"/>
            <a:ext cx="2055282" cy="157322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62759" y="3682890"/>
            <a:ext cx="13550980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Wellfleet"/>
              </a:rPr>
              <a:t>Obst</a:t>
            </a:r>
            <a:r>
              <a:rPr lang="en-US" sz="3400">
                <a:solidFill>
                  <a:srgbClr val="000000"/>
                </a:solidFill>
                <a:latin typeface="Wellfleet"/>
              </a:rPr>
              <a:t> und lecker </a:t>
            </a:r>
            <a:r>
              <a:rPr lang="en-US" sz="3400">
                <a:solidFill>
                  <a:srgbClr val="FFFFFF"/>
                </a:solidFill>
                <a:latin typeface="Wellfleet"/>
              </a:rPr>
              <a:t>Gemüse</a:t>
            </a:r>
            <a:r>
              <a:rPr lang="en-US" sz="3400">
                <a:solidFill>
                  <a:srgbClr val="000000"/>
                </a:solidFill>
                <a:latin typeface="Wellfleet"/>
              </a:rPr>
              <a:t>, ja, das macht mich </a:t>
            </a:r>
            <a:r>
              <a:rPr lang="en-US" sz="3400">
                <a:solidFill>
                  <a:srgbClr val="FFFFFF"/>
                </a:solidFill>
                <a:latin typeface="Wellfleet"/>
              </a:rPr>
              <a:t>groß </a:t>
            </a:r>
            <a:r>
              <a:rPr lang="en-US" sz="3400">
                <a:solidFill>
                  <a:srgbClr val="000000"/>
                </a:solidFill>
                <a:latin typeface="Wellfleet"/>
              </a:rPr>
              <a:t>und </a:t>
            </a:r>
            <a:r>
              <a:rPr lang="en-US" sz="3400">
                <a:solidFill>
                  <a:srgbClr val="FFFFFF"/>
                </a:solidFill>
                <a:latin typeface="Wellfleet"/>
              </a:rPr>
              <a:t>stark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Wellfleet"/>
              </a:rPr>
              <a:t>Denn heute möcht' ich zu Oma fahren, die gibt mir was ich mag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399961" flipV="1">
            <a:off x="11569881" y="2877820"/>
            <a:ext cx="1027641" cy="7866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236157" flipH="1">
            <a:off x="15776088" y="4043314"/>
            <a:ext cx="2096798" cy="16050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6341" y="6006994"/>
            <a:ext cx="3653992" cy="28988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61637" y="1448978"/>
            <a:ext cx="3754540" cy="3529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181">
            <a:off x="8257615" y="3280819"/>
            <a:ext cx="3236914" cy="12182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43865">
            <a:off x="6349624" y="3842065"/>
            <a:ext cx="4890195" cy="18404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53038" y="3403114"/>
            <a:ext cx="9083366" cy="157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2"/>
              </a:lnSpc>
            </a:pPr>
            <a:r>
              <a:rPr lang="en-US" sz="4502">
                <a:solidFill>
                  <a:srgbClr val="000000"/>
                </a:solidFill>
                <a:latin typeface="Wellfleet"/>
              </a:rPr>
              <a:t>Oma gibt mir </a:t>
            </a:r>
            <a:r>
              <a:rPr lang="en-US" sz="4502">
                <a:solidFill>
                  <a:srgbClr val="FFFFFF"/>
                </a:solidFill>
                <a:latin typeface="Wellfleet"/>
              </a:rPr>
              <a:t>Schokolade</a:t>
            </a:r>
            <a:r>
              <a:rPr lang="en-US" sz="4502">
                <a:solidFill>
                  <a:srgbClr val="000000"/>
                </a:solidFill>
                <a:latin typeface="Wellfleet"/>
              </a:rPr>
              <a:t>, yeah</a:t>
            </a:r>
          </a:p>
          <a:p>
            <a:pPr algn="ctr">
              <a:lnSpc>
                <a:spcPts val="6303"/>
              </a:lnSpc>
            </a:pPr>
            <a:r>
              <a:rPr lang="en-US" sz="4502">
                <a:solidFill>
                  <a:srgbClr val="FFFFFF"/>
                </a:solidFill>
                <a:latin typeface="Wellfleet"/>
              </a:rPr>
              <a:t>Lecker Schokolade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7427300" y="2696721"/>
            <a:ext cx="2529355" cy="951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1931827" y="2642302"/>
            <a:ext cx="2818539" cy="1060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95185">
            <a:off x="4425871" y="4458326"/>
            <a:ext cx="2554888" cy="13703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5788377" y="3401450"/>
            <a:ext cx="2818539" cy="106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0893777" y="4121773"/>
            <a:ext cx="2818539" cy="1060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8777039" y="4121773"/>
            <a:ext cx="2818539" cy="10607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9679" y="2696845"/>
            <a:ext cx="16548643" cy="382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holt mir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Naschi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aus dem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Schrank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Sie hat da so 'ne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Schublade,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(Schublade) voller Schokolade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Voll, so wie im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 Schlaraffenland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gibt mir Schokolade, yeah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Lecker Schokolade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6690" y="-244252"/>
            <a:ext cx="4035763" cy="3026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15134" y="688361"/>
            <a:ext cx="4505589" cy="1638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24165" y="6477987"/>
            <a:ext cx="2896529" cy="2317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56126" y="5300803"/>
            <a:ext cx="3817184" cy="49861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90326">
            <a:off x="7744838" y="1503552"/>
            <a:ext cx="1894278" cy="10160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40931">
            <a:off x="12308829" y="1573652"/>
            <a:ext cx="1632890" cy="8758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85108">
            <a:off x="13688102" y="4504138"/>
            <a:ext cx="1120585" cy="6010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7427300" y="2696721"/>
            <a:ext cx="2529355" cy="951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1931827" y="2642302"/>
            <a:ext cx="2818539" cy="1060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95185">
            <a:off x="4425871" y="4458326"/>
            <a:ext cx="2554888" cy="13703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5788377" y="3401450"/>
            <a:ext cx="2818539" cy="106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0893777" y="4121773"/>
            <a:ext cx="2818539" cy="1060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8777039" y="4121773"/>
            <a:ext cx="2818539" cy="10607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9679" y="2696845"/>
            <a:ext cx="16548643" cy="305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holt mir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Naschi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aus dem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Schrank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Sie hat da so 'ne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Schublade,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(Schublade) voller Schokolade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Voll, so wie im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 Schlaraffenland</a:t>
            </a:r>
          </a:p>
          <a:p>
            <a:pPr algn="ctr">
              <a:lnSpc>
                <a:spcPts val="6088"/>
              </a:lnSpc>
            </a:pPr>
            <a:endParaRPr lang="en-US" sz="4348">
              <a:solidFill>
                <a:srgbClr val="FFFFFF"/>
              </a:solidFill>
              <a:latin typeface="Wellflee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6690" y="-244252"/>
            <a:ext cx="4035763" cy="3026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15134" y="688361"/>
            <a:ext cx="4505589" cy="1638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24165" y="6477987"/>
            <a:ext cx="2896529" cy="2317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56126" y="5300803"/>
            <a:ext cx="3817184" cy="49861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90326">
            <a:off x="7744838" y="1503552"/>
            <a:ext cx="1894278" cy="10160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40931">
            <a:off x="12308829" y="1573652"/>
            <a:ext cx="1632890" cy="8758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85108">
            <a:off x="13688102" y="4504138"/>
            <a:ext cx="1120585" cy="6010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6341" y="6006994"/>
            <a:ext cx="3653992" cy="28988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61637" y="1448978"/>
            <a:ext cx="3754540" cy="3529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181">
            <a:off x="8257615" y="3280819"/>
            <a:ext cx="3236914" cy="12182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43865">
            <a:off x="6349624" y="3842065"/>
            <a:ext cx="4890195" cy="18404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53038" y="3403114"/>
            <a:ext cx="9083366" cy="157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2"/>
              </a:lnSpc>
            </a:pPr>
            <a:r>
              <a:rPr lang="en-US" sz="4502">
                <a:solidFill>
                  <a:srgbClr val="000000"/>
                </a:solidFill>
                <a:latin typeface="Wellfleet"/>
              </a:rPr>
              <a:t>Oma gibt mir </a:t>
            </a:r>
            <a:r>
              <a:rPr lang="en-US" sz="4502">
                <a:solidFill>
                  <a:srgbClr val="FFFFFF"/>
                </a:solidFill>
                <a:latin typeface="Wellfleet"/>
              </a:rPr>
              <a:t>Schokolade</a:t>
            </a:r>
            <a:r>
              <a:rPr lang="en-US" sz="4502">
                <a:solidFill>
                  <a:srgbClr val="000000"/>
                </a:solidFill>
                <a:latin typeface="Wellfleet"/>
              </a:rPr>
              <a:t>, yeah</a:t>
            </a:r>
          </a:p>
          <a:p>
            <a:pPr algn="ctr">
              <a:lnSpc>
                <a:spcPts val="6303"/>
              </a:lnSpc>
            </a:pPr>
            <a:r>
              <a:rPr lang="en-US" sz="4502">
                <a:solidFill>
                  <a:srgbClr val="FFFFFF"/>
                </a:solidFill>
                <a:latin typeface="Wellfleet"/>
              </a:rPr>
              <a:t>Lecker Schokolade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7427300" y="2696721"/>
            <a:ext cx="2529355" cy="951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1931827" y="2642302"/>
            <a:ext cx="2818539" cy="1060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95185">
            <a:off x="4425871" y="4458326"/>
            <a:ext cx="2554888" cy="13703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5788377" y="3401450"/>
            <a:ext cx="2818539" cy="106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0893777" y="4121773"/>
            <a:ext cx="2818539" cy="1060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8777039" y="4121773"/>
            <a:ext cx="2818539" cy="10607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9679" y="2696845"/>
            <a:ext cx="16548643" cy="382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holt mir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Naschi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aus dem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Schrank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Sie hat da so 'ne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Schublade,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(Schublade) voller Schokolade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Voll, so wie im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 Schlaraffenland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gibt mir Schokolade, yeah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Lecker Schokolade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6690" y="-244252"/>
            <a:ext cx="4035763" cy="3026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15134" y="688361"/>
            <a:ext cx="4505589" cy="1638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24165" y="6477987"/>
            <a:ext cx="2896529" cy="2317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56126" y="5300803"/>
            <a:ext cx="3817184" cy="49861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90326">
            <a:off x="7744838" y="1503552"/>
            <a:ext cx="1894278" cy="10160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40931">
            <a:off x="12308829" y="1573652"/>
            <a:ext cx="1632890" cy="8758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85108">
            <a:off x="13688102" y="4504138"/>
            <a:ext cx="1120585" cy="6010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698985"/>
            <a:ext cx="18255948" cy="244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3"/>
              </a:lnSpc>
            </a:pPr>
            <a:r>
              <a:rPr lang="en-US" sz="4645">
                <a:solidFill>
                  <a:srgbClr val="000000"/>
                </a:solidFill>
                <a:latin typeface="Wellfleet"/>
              </a:rPr>
              <a:t>Yeah, das ist ein Lied über etwas, was ich ganz oft haben möchte</a:t>
            </a:r>
          </a:p>
          <a:p>
            <a:pPr algn="ctr">
              <a:lnSpc>
                <a:spcPts val="6503"/>
              </a:lnSpc>
            </a:pPr>
            <a:r>
              <a:rPr lang="en-US" sz="4645">
                <a:solidFill>
                  <a:srgbClr val="000000"/>
                </a:solidFill>
                <a:latin typeface="Wellfleet"/>
              </a:rPr>
              <a:t>Aber immer nur von einer Person bekomme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86199" y="6969582"/>
            <a:ext cx="3615557" cy="34512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31896" y="6400367"/>
            <a:ext cx="5447037" cy="52093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3301">
            <a:off x="765262" y="7966665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162">
            <a:off x="15316247" y="-1479057"/>
            <a:ext cx="422227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7427300" y="2696721"/>
            <a:ext cx="2529355" cy="951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1931827" y="2642302"/>
            <a:ext cx="2818539" cy="1060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95185">
            <a:off x="4425871" y="4458326"/>
            <a:ext cx="2554888" cy="13703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5788377" y="3401450"/>
            <a:ext cx="2818539" cy="106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0893777" y="4121773"/>
            <a:ext cx="2818539" cy="1060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8777039" y="4121773"/>
            <a:ext cx="2818539" cy="10607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9679" y="2696845"/>
            <a:ext cx="16548643" cy="305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holt mir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Naschi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aus dem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Schrank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Sie hat da so 'ne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Schublade,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(Schublade) voller Schokolade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Voll, so wie im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 Schlaraffenland</a:t>
            </a:r>
          </a:p>
          <a:p>
            <a:pPr algn="ctr">
              <a:lnSpc>
                <a:spcPts val="6088"/>
              </a:lnSpc>
            </a:pPr>
            <a:endParaRPr lang="en-US" sz="4348">
              <a:solidFill>
                <a:srgbClr val="FFFFFF"/>
              </a:solidFill>
              <a:latin typeface="Wellflee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6690" y="-244252"/>
            <a:ext cx="4035763" cy="3026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15134" y="688361"/>
            <a:ext cx="4505589" cy="1638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24165" y="6477987"/>
            <a:ext cx="2896529" cy="2317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56126" y="5300803"/>
            <a:ext cx="3817184" cy="49861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90326">
            <a:off x="7744838" y="1503552"/>
            <a:ext cx="1894278" cy="10160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40931">
            <a:off x="12308829" y="1573652"/>
            <a:ext cx="1632890" cy="8758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85108">
            <a:off x="13688102" y="4504138"/>
            <a:ext cx="1120585" cy="6010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41586" y="3835010"/>
            <a:ext cx="11479613" cy="2550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2"/>
              </a:lnSpc>
            </a:pPr>
            <a:r>
              <a:rPr lang="en-US" sz="3637">
                <a:solidFill>
                  <a:srgbClr val="000000"/>
                </a:solidFill>
                <a:latin typeface="Wellfleet"/>
              </a:rPr>
              <a:t>Schoko-Schoko -lade -lade, Schalla la la la la la la</a:t>
            </a:r>
          </a:p>
          <a:p>
            <a:pPr algn="ctr">
              <a:lnSpc>
                <a:spcPts val="5092"/>
              </a:lnSpc>
            </a:pPr>
            <a:r>
              <a:rPr lang="en-US" sz="3637">
                <a:solidFill>
                  <a:srgbClr val="000000"/>
                </a:solidFill>
                <a:latin typeface="Wellfleet"/>
              </a:rPr>
              <a:t>Schoko-Schoko -lade -lade, Schalla la la la la la la</a:t>
            </a:r>
          </a:p>
          <a:p>
            <a:pPr algn="ctr">
              <a:lnSpc>
                <a:spcPts val="5092"/>
              </a:lnSpc>
            </a:pPr>
            <a:r>
              <a:rPr lang="en-US" sz="3637">
                <a:solidFill>
                  <a:srgbClr val="000000"/>
                </a:solidFill>
                <a:latin typeface="Wellfleet"/>
              </a:rPr>
              <a:t>Schoko-Schoko -lade -lade, Schalla la la la la la la</a:t>
            </a:r>
          </a:p>
          <a:p>
            <a:pPr algn="ctr">
              <a:lnSpc>
                <a:spcPts val="5092"/>
              </a:lnSpc>
            </a:pPr>
            <a:r>
              <a:rPr lang="en-US" sz="3637">
                <a:solidFill>
                  <a:srgbClr val="000000"/>
                </a:solidFill>
                <a:latin typeface="Wellfleet"/>
              </a:rPr>
              <a:t>Schoko-Schoko -lade -lade, Schalla la la la la la la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0643" y="6953181"/>
            <a:ext cx="5311419" cy="33338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68043" y="338486"/>
            <a:ext cx="3489330" cy="32799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0808">
            <a:off x="-985240" y="-983336"/>
            <a:ext cx="6561482" cy="52508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B1FDED78-763E-4E94-9CA1-5162C0CE408F}"/>
              </a:ext>
            </a:extLst>
          </p:cNvPr>
          <p:cNvSpPr txBox="1"/>
          <p:nvPr/>
        </p:nvSpPr>
        <p:spPr>
          <a:xfrm>
            <a:off x="3124200" y="2054832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hlinkClick r:id="rId2"/>
              </a:rPr>
              <a:t>https://wordwall.net/hr/resource/11462219</a:t>
            </a:r>
            <a:endParaRPr lang="hr-HR" sz="4400" dirty="0"/>
          </a:p>
          <a:p>
            <a:r>
              <a:rPr lang="hr-HR" sz="4400">
                <a:hlinkClick r:id="rId3"/>
              </a:rPr>
              <a:t>https://wordwall.net/hr/resource/11462916</a:t>
            </a:r>
            <a:endParaRPr lang="hr-HR" sz="4400"/>
          </a:p>
          <a:p>
            <a:endParaRPr lang="hr-HR" sz="440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5EDA8920-F00B-4789-BD61-D5755A11AFD4}"/>
              </a:ext>
            </a:extLst>
          </p:cNvPr>
          <p:cNvSpPr txBox="1"/>
          <p:nvPr/>
        </p:nvSpPr>
        <p:spPr>
          <a:xfrm>
            <a:off x="13995400" y="91821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Valentina Bogdan</a:t>
            </a:r>
          </a:p>
        </p:txBody>
      </p:sp>
      <p:pic>
        <p:nvPicPr>
          <p:cNvPr id="1026" name="Picture 2" descr="Mliječna čokolada mogla bi biti zdravija od crne - N1">
            <a:extLst>
              <a:ext uri="{FF2B5EF4-FFF2-40B4-BE49-F238E27FC236}">
                <a16:creationId xmlns:a16="http://schemas.microsoft.com/office/drawing/2014/main" id="{E85E7E24-1491-4073-8C2E-7E74AD59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78490"/>
            <a:ext cx="895350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D542DF0-318B-4200-A48C-AAD314B3FE9B}"/>
              </a:ext>
            </a:extLst>
          </p:cNvPr>
          <p:cNvSpPr txBox="1"/>
          <p:nvPr/>
        </p:nvSpPr>
        <p:spPr>
          <a:xfrm>
            <a:off x="1295400" y="140850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/>
              <a:t>Spiel</a:t>
            </a:r>
            <a:r>
              <a:rPr lang="hr-HR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8131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03175">
            <a:off x="8049472" y="3490795"/>
            <a:ext cx="3486706" cy="13122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15777" y="2955644"/>
            <a:ext cx="14959166" cy="144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4142" dirty="0">
                <a:solidFill>
                  <a:srgbClr val="000000"/>
                </a:solidFill>
                <a:latin typeface="Wellfleet"/>
              </a:rPr>
              <a:t>Ich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esse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jeden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Tag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Obst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, mal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weniger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, mal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mehr</a:t>
            </a:r>
            <a:endParaRPr lang="en-US" sz="4142" dirty="0">
              <a:solidFill>
                <a:srgbClr val="000000"/>
              </a:solidFill>
              <a:latin typeface="Wellfleet"/>
            </a:endParaRPr>
          </a:p>
          <a:p>
            <a:pPr algn="ctr">
              <a:lnSpc>
                <a:spcPts val="5799"/>
              </a:lnSpc>
            </a:pPr>
            <a:r>
              <a:rPr lang="en-US" sz="4142" dirty="0">
                <a:solidFill>
                  <a:srgbClr val="000000"/>
                </a:solidFill>
                <a:latin typeface="Wellfleet"/>
              </a:rPr>
              <a:t>Bei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uns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zu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hr-HR" sz="4142" dirty="0">
                <a:solidFill>
                  <a:srgbClr val="000000"/>
                </a:solidFill>
                <a:latin typeface="Wellfleet"/>
              </a:rPr>
              <a:t>H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ause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ist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4142" dirty="0">
                <a:solidFill>
                  <a:srgbClr val="FFFFFF"/>
                </a:solidFill>
                <a:latin typeface="Wellfleet"/>
              </a:rPr>
              <a:t>der </a:t>
            </a:r>
            <a:r>
              <a:rPr lang="en-US" sz="4142" dirty="0" err="1">
                <a:solidFill>
                  <a:srgbClr val="FFFFFF"/>
                </a:solidFill>
                <a:latin typeface="Wellfleet"/>
              </a:rPr>
              <a:t>Obstteller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4142" dirty="0" err="1">
                <a:solidFill>
                  <a:srgbClr val="000000"/>
                </a:solidFill>
                <a:latin typeface="Wellfleet"/>
              </a:rPr>
              <a:t>niemals</a:t>
            </a:r>
            <a:r>
              <a:rPr lang="en-US" sz="4142" dirty="0">
                <a:solidFill>
                  <a:srgbClr val="000000"/>
                </a:solidFill>
                <a:latin typeface="Wellfleet"/>
              </a:rPr>
              <a:t> leer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1783">
            <a:off x="1451096" y="421370"/>
            <a:ext cx="1475855" cy="22688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5436">
            <a:off x="565922" y="-144978"/>
            <a:ext cx="1752787" cy="22315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51754">
            <a:off x="-454270" y="181432"/>
            <a:ext cx="2004921" cy="26976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67030" y="7196236"/>
            <a:ext cx="2144716" cy="20316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23128">
            <a:off x="15523146" y="7292253"/>
            <a:ext cx="1703594" cy="2263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3663">
            <a:off x="15582250" y="7510667"/>
            <a:ext cx="2058991" cy="23992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44922">
            <a:off x="13797546" y="7239569"/>
            <a:ext cx="2041299" cy="23685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100320" y="5845365"/>
            <a:ext cx="6087360" cy="35915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326359" y="4542670"/>
            <a:ext cx="1712756" cy="26535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77348">
            <a:off x="9553570" y="2546563"/>
            <a:ext cx="4642879" cy="17474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5938">
            <a:off x="3681551" y="3151048"/>
            <a:ext cx="4807913" cy="18095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93572" y="2917812"/>
            <a:ext cx="11700856" cy="2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0"/>
              </a:lnSpc>
            </a:pPr>
            <a:r>
              <a:rPr lang="en-US" sz="3864">
                <a:solidFill>
                  <a:srgbClr val="000000"/>
                </a:solidFill>
                <a:latin typeface="Wellfleet"/>
              </a:rPr>
              <a:t>Und Mama sagt: "Iss die </a:t>
            </a:r>
            <a:r>
              <a:rPr lang="en-US" sz="3864">
                <a:solidFill>
                  <a:srgbClr val="FFFFFF"/>
                </a:solidFill>
                <a:latin typeface="Wellfleet"/>
              </a:rPr>
              <a:t>Äpfel und Bananen</a:t>
            </a:r>
            <a:r>
              <a:rPr lang="en-US" sz="3864">
                <a:solidFill>
                  <a:srgbClr val="000000"/>
                </a:solidFill>
                <a:latin typeface="Wellfleet"/>
              </a:rPr>
              <a:t>"</a:t>
            </a:r>
          </a:p>
          <a:p>
            <a:pPr algn="ctr">
              <a:lnSpc>
                <a:spcPts val="5410"/>
              </a:lnSpc>
            </a:pPr>
            <a:r>
              <a:rPr lang="en-US" sz="3864">
                <a:solidFill>
                  <a:srgbClr val="FFFFFF"/>
                </a:solidFill>
                <a:latin typeface="Wellfleet"/>
              </a:rPr>
              <a:t>Birnen, Mandarinen</a:t>
            </a:r>
            <a:r>
              <a:rPr lang="en-US" sz="3864">
                <a:solidFill>
                  <a:srgbClr val="000000"/>
                </a:solidFill>
                <a:latin typeface="Wellfleet"/>
              </a:rPr>
              <a:t> und den ganzen anderen Kram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24610" y="320697"/>
            <a:ext cx="1841952" cy="21283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65512" y="664648"/>
            <a:ext cx="2524225" cy="25242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8691" y="4792198"/>
            <a:ext cx="1880250" cy="28101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99463" y="6267665"/>
            <a:ext cx="2446123" cy="266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244533">
            <a:off x="8890058" y="1289517"/>
            <a:ext cx="1760375" cy="12994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322213" flipV="1">
            <a:off x="12579577" y="1289880"/>
            <a:ext cx="1740980" cy="12851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2243">
            <a:off x="2029763" y="3685490"/>
            <a:ext cx="1478357" cy="10912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32021">
            <a:off x="5511081" y="5031423"/>
            <a:ext cx="1602213" cy="11827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934748" y="5815552"/>
            <a:ext cx="2423414" cy="31214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568128">
            <a:off x="9245833" y="5677471"/>
            <a:ext cx="1599046" cy="11803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0707">
            <a:off x="14057926" y="175766"/>
            <a:ext cx="2537050" cy="27322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74333" y="1287698"/>
            <a:ext cx="2383973" cy="1651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10234" y="6271793"/>
            <a:ext cx="2876348" cy="40152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39816" y="6225937"/>
            <a:ext cx="4097857" cy="2592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50435">
            <a:off x="10846234" y="3276140"/>
            <a:ext cx="2972282" cy="11186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57444">
            <a:off x="8025390" y="4157359"/>
            <a:ext cx="2094298" cy="7882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20902">
            <a:off x="11524203" y="3967978"/>
            <a:ext cx="3100668" cy="116697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83418" y="3476322"/>
            <a:ext cx="13866961" cy="12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0"/>
              </a:lnSpc>
            </a:pPr>
            <a:r>
              <a:rPr lang="en-US" sz="3593" dirty="0">
                <a:solidFill>
                  <a:srgbClr val="000000"/>
                </a:solidFill>
                <a:latin typeface="Wellfleet"/>
              </a:rPr>
              <a:t>Und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dann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erzählt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sie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mir,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wie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wichtig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FFFFFF"/>
                </a:solidFill>
                <a:latin typeface="Wellfleet"/>
              </a:rPr>
              <a:t>Vitamine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sind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und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sagt</a:t>
            </a:r>
            <a:endParaRPr lang="en-US" sz="3593" dirty="0">
              <a:solidFill>
                <a:srgbClr val="000000"/>
              </a:solidFill>
              <a:latin typeface="Wellfleet"/>
            </a:endParaRPr>
          </a:p>
          <a:p>
            <a:pPr algn="ctr">
              <a:lnSpc>
                <a:spcPts val="5030"/>
              </a:lnSpc>
            </a:pPr>
            <a:r>
              <a:rPr lang="en-US" sz="3593" dirty="0" err="1">
                <a:solidFill>
                  <a:srgbClr val="000000"/>
                </a:solidFill>
                <a:latin typeface="Wellfleet"/>
              </a:rPr>
              <a:t>Komm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,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iss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000000"/>
                </a:solidFill>
                <a:latin typeface="Wellfleet"/>
              </a:rPr>
              <a:t>deinen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</a:t>
            </a:r>
            <a:r>
              <a:rPr lang="en-US" sz="3593" dirty="0">
                <a:solidFill>
                  <a:srgbClr val="FFFFFF"/>
                </a:solidFill>
                <a:latin typeface="Wellfleet"/>
              </a:rPr>
              <a:t>Teller</a:t>
            </a:r>
            <a:r>
              <a:rPr lang="en-US" sz="3593" dirty="0">
                <a:solidFill>
                  <a:srgbClr val="000000"/>
                </a:solidFill>
                <a:latin typeface="Wellfleet"/>
              </a:rPr>
              <a:t> auf, sei</a:t>
            </a:r>
            <a:r>
              <a:rPr lang="en-US" sz="3593" dirty="0">
                <a:solidFill>
                  <a:srgbClr val="FFFFFF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FFFFFF"/>
                </a:solidFill>
                <a:latin typeface="Wellfleet"/>
              </a:rPr>
              <a:t>ein</a:t>
            </a:r>
            <a:r>
              <a:rPr lang="en-US" sz="3593" dirty="0">
                <a:solidFill>
                  <a:srgbClr val="FFFFFF"/>
                </a:solidFill>
                <a:latin typeface="Wellfleet"/>
              </a:rPr>
              <a:t> </a:t>
            </a:r>
            <a:r>
              <a:rPr lang="en-US" sz="3593" dirty="0" err="1">
                <a:solidFill>
                  <a:srgbClr val="FFFFFF"/>
                </a:solidFill>
                <a:latin typeface="Wellfleet"/>
              </a:rPr>
              <a:t>liebes</a:t>
            </a:r>
            <a:r>
              <a:rPr lang="en-US" sz="3593" dirty="0">
                <a:solidFill>
                  <a:srgbClr val="FFFFFF"/>
                </a:solidFill>
                <a:latin typeface="Wellfleet"/>
              </a:rPr>
              <a:t> Kind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345945">
            <a:off x="11853497" y="2971767"/>
            <a:ext cx="1381184" cy="482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911340">
            <a:off x="7869872" y="5191427"/>
            <a:ext cx="1381184" cy="4821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5785">
            <a:off x="1212408" y="6206121"/>
            <a:ext cx="4014339" cy="31019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41322" y="5959595"/>
            <a:ext cx="4346678" cy="29715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51606" y="4107409"/>
            <a:ext cx="2204046" cy="829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9534">
            <a:off x="9084776" y="3347068"/>
            <a:ext cx="2785646" cy="10484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65970" y="3435008"/>
            <a:ext cx="13548691" cy="127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</a:pPr>
            <a:r>
              <a:rPr lang="en-US" sz="3685">
                <a:solidFill>
                  <a:srgbClr val="000000"/>
                </a:solidFill>
                <a:latin typeface="Wellfleet"/>
              </a:rPr>
              <a:t>Und ich bin lieb und </a:t>
            </a:r>
            <a:r>
              <a:rPr lang="en-US" sz="3685">
                <a:solidFill>
                  <a:srgbClr val="FFFFFF"/>
                </a:solidFill>
                <a:latin typeface="Wellfleet"/>
              </a:rPr>
              <a:t>der Liebste</a:t>
            </a:r>
            <a:r>
              <a:rPr lang="en-US" sz="3685">
                <a:solidFill>
                  <a:srgbClr val="000000"/>
                </a:solidFill>
                <a:latin typeface="Wellfleet"/>
              </a:rPr>
              <a:t> den es gibt</a:t>
            </a:r>
          </a:p>
          <a:p>
            <a:pPr algn="ctr">
              <a:lnSpc>
                <a:spcPts val="5159"/>
              </a:lnSpc>
            </a:pPr>
            <a:r>
              <a:rPr lang="en-US" sz="3685">
                <a:solidFill>
                  <a:srgbClr val="000000"/>
                </a:solidFill>
                <a:latin typeface="Wellfleet"/>
              </a:rPr>
              <a:t>Aber wenn ich aufgegessen hab', dann sing ich dieses </a:t>
            </a:r>
            <a:r>
              <a:rPr lang="en-US" sz="3685">
                <a:solidFill>
                  <a:srgbClr val="FFFFFF"/>
                </a:solidFill>
                <a:latin typeface="Wellfleet"/>
              </a:rPr>
              <a:t>Lied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55337" y="330509"/>
            <a:ext cx="2400903" cy="29409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195" y="5969522"/>
            <a:ext cx="335777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11477">
            <a:off x="6999999" y="1106838"/>
            <a:ext cx="2215644" cy="21793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91400" y="643498"/>
            <a:ext cx="2848454" cy="21958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2483742" y="3632010"/>
            <a:ext cx="2107663" cy="7932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6004637" y="3599389"/>
            <a:ext cx="2457919" cy="9250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12026358" y="3666868"/>
            <a:ext cx="1922426" cy="723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59">
            <a:off x="14081899" y="3706973"/>
            <a:ext cx="1922426" cy="7235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0546">
            <a:off x="9044028" y="990583"/>
            <a:ext cx="2115084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11278" y="643498"/>
            <a:ext cx="552586" cy="27101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062761" y="5969522"/>
            <a:ext cx="3196539" cy="25979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007660">
            <a:off x="856303" y="3877651"/>
            <a:ext cx="1749551" cy="12724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399961" flipV="1">
            <a:off x="4952527" y="2047203"/>
            <a:ext cx="2055282" cy="157322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62759" y="3682890"/>
            <a:ext cx="13550980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Wellfleet"/>
              </a:rPr>
              <a:t>Obst</a:t>
            </a:r>
            <a:r>
              <a:rPr lang="en-US" sz="3400">
                <a:solidFill>
                  <a:srgbClr val="000000"/>
                </a:solidFill>
                <a:latin typeface="Wellfleet"/>
              </a:rPr>
              <a:t> und lecker </a:t>
            </a:r>
            <a:r>
              <a:rPr lang="en-US" sz="3400">
                <a:solidFill>
                  <a:srgbClr val="FFFFFF"/>
                </a:solidFill>
                <a:latin typeface="Wellfleet"/>
              </a:rPr>
              <a:t>Gemüse</a:t>
            </a:r>
            <a:r>
              <a:rPr lang="en-US" sz="3400">
                <a:solidFill>
                  <a:srgbClr val="000000"/>
                </a:solidFill>
                <a:latin typeface="Wellfleet"/>
              </a:rPr>
              <a:t>, ja, das macht mich </a:t>
            </a:r>
            <a:r>
              <a:rPr lang="en-US" sz="3400">
                <a:solidFill>
                  <a:srgbClr val="FFFFFF"/>
                </a:solidFill>
                <a:latin typeface="Wellfleet"/>
              </a:rPr>
              <a:t>groß </a:t>
            </a:r>
            <a:r>
              <a:rPr lang="en-US" sz="3400">
                <a:solidFill>
                  <a:srgbClr val="000000"/>
                </a:solidFill>
                <a:latin typeface="Wellfleet"/>
              </a:rPr>
              <a:t>und </a:t>
            </a:r>
            <a:r>
              <a:rPr lang="en-US" sz="3400">
                <a:solidFill>
                  <a:srgbClr val="FFFFFF"/>
                </a:solidFill>
                <a:latin typeface="Wellfleet"/>
              </a:rPr>
              <a:t>stark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Wellfleet"/>
              </a:rPr>
              <a:t>Denn heute möcht' ich zu Oma fahren, die gibt mir was ich mag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399961" flipV="1">
            <a:off x="11569881" y="2877820"/>
            <a:ext cx="1027641" cy="7866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236157" flipH="1">
            <a:off x="15776088" y="4043314"/>
            <a:ext cx="2096798" cy="16050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6341" y="6006994"/>
            <a:ext cx="3653992" cy="28988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61637" y="1448978"/>
            <a:ext cx="3754540" cy="3529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181">
            <a:off x="8257615" y="3280819"/>
            <a:ext cx="3236914" cy="12182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43865">
            <a:off x="6349624" y="3842065"/>
            <a:ext cx="4890195" cy="18404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53038" y="3403114"/>
            <a:ext cx="9083366" cy="157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2"/>
              </a:lnSpc>
            </a:pPr>
            <a:r>
              <a:rPr lang="en-US" sz="4502">
                <a:solidFill>
                  <a:srgbClr val="000000"/>
                </a:solidFill>
                <a:latin typeface="Wellfleet"/>
              </a:rPr>
              <a:t>Oma gibt mir </a:t>
            </a:r>
            <a:r>
              <a:rPr lang="en-US" sz="4502">
                <a:solidFill>
                  <a:srgbClr val="FFFFFF"/>
                </a:solidFill>
                <a:latin typeface="Wellfleet"/>
              </a:rPr>
              <a:t>Schokolade</a:t>
            </a:r>
            <a:r>
              <a:rPr lang="en-US" sz="4502">
                <a:solidFill>
                  <a:srgbClr val="000000"/>
                </a:solidFill>
                <a:latin typeface="Wellfleet"/>
              </a:rPr>
              <a:t>, yeah</a:t>
            </a:r>
          </a:p>
          <a:p>
            <a:pPr algn="ctr">
              <a:lnSpc>
                <a:spcPts val="6303"/>
              </a:lnSpc>
            </a:pPr>
            <a:r>
              <a:rPr lang="en-US" sz="4502">
                <a:solidFill>
                  <a:srgbClr val="FFFFFF"/>
                </a:solidFill>
                <a:latin typeface="Wellfleet"/>
              </a:rPr>
              <a:t>Lecker Schokolade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7427300" y="2696721"/>
            <a:ext cx="2529355" cy="951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1931827" y="2642302"/>
            <a:ext cx="2818539" cy="1060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95185">
            <a:off x="4425871" y="4458326"/>
            <a:ext cx="2554888" cy="13703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5788377" y="3401450"/>
            <a:ext cx="2818539" cy="106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10893777" y="4121773"/>
            <a:ext cx="2818539" cy="1060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344">
            <a:off x="8777039" y="4121773"/>
            <a:ext cx="2818539" cy="10607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69679" y="2696845"/>
            <a:ext cx="16548643" cy="382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holt mir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Naschi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aus dem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Schrank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Sie hat da so 'ne 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Schublade,</a:t>
            </a:r>
            <a:r>
              <a:rPr lang="en-US" sz="4348">
                <a:solidFill>
                  <a:srgbClr val="000000"/>
                </a:solidFill>
                <a:latin typeface="Wellfleet"/>
              </a:rPr>
              <a:t> (Schublade) voller Schokolade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Voll, so wie im</a:t>
            </a:r>
            <a:r>
              <a:rPr lang="en-US" sz="4348">
                <a:solidFill>
                  <a:srgbClr val="FFFFFF"/>
                </a:solidFill>
                <a:latin typeface="Wellfleet"/>
              </a:rPr>
              <a:t> Schlaraffenland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Oma gibt mir Schokolade, yeah</a:t>
            </a:r>
          </a:p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000000"/>
                </a:solidFill>
                <a:latin typeface="Wellfleet"/>
              </a:rPr>
              <a:t>Lecker Schokolade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6690" y="-244252"/>
            <a:ext cx="4035763" cy="3026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15134" y="688361"/>
            <a:ext cx="4505589" cy="1638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24165" y="6477987"/>
            <a:ext cx="2896529" cy="2317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56126" y="5300803"/>
            <a:ext cx="3817184" cy="49861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90326">
            <a:off x="7744838" y="1503552"/>
            <a:ext cx="1894278" cy="10160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40931">
            <a:off x="12308829" y="1573652"/>
            <a:ext cx="1632890" cy="8758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85108">
            <a:off x="13688102" y="4504138"/>
            <a:ext cx="1120585" cy="6010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66239CB08504A836D65F001BE4BCD" ma:contentTypeVersion="6" ma:contentTypeDescription="Stvaranje novog dokumenta." ma:contentTypeScope="" ma:versionID="d7e6880be444ed74077c5f36d61444b4">
  <xsd:schema xmlns:xsd="http://www.w3.org/2001/XMLSchema" xmlns:xs="http://www.w3.org/2001/XMLSchema" xmlns:p="http://schemas.microsoft.com/office/2006/metadata/properties" xmlns:ns2="df732707-875b-4fd0-bd0a-18dd7b2013c2" targetNamespace="http://schemas.microsoft.com/office/2006/metadata/properties" ma:root="true" ma:fieldsID="5b5be59f4ad4dd7128a32c2c6ab57b34" ns2:_="">
    <xsd:import namespace="df732707-875b-4fd0-bd0a-18dd7b2013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732707-875b-4fd0-bd0a-18dd7b2013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1A0E15-D240-436B-8378-4C391CBC1E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732707-875b-4fd0-bd0a-18dd7b2013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7613F8-B4FB-4182-ABE1-AC81C50695E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3C31CC1-002F-4E81-83AB-1C20C49637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568</Words>
  <Application>Microsoft Office PowerPoint</Application>
  <PresentationFormat>Custom</PresentationFormat>
  <Paragraphs>67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Yeah, das ist ein Lied über etwas, was ich ganz oft haben möchteAber immer nur von einer Person bekomme</dc:title>
  <dc:creator>Valentina</dc:creator>
  <cp:lastModifiedBy>Valentina</cp:lastModifiedBy>
  <cp:revision>7</cp:revision>
  <dcterms:created xsi:type="dcterms:W3CDTF">2006-08-16T00:00:00Z</dcterms:created>
  <dcterms:modified xsi:type="dcterms:W3CDTF">2021-03-14T16:02:00Z</dcterms:modified>
  <dc:identifier>DAEWgf34eog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0x01010091B66239CB08504A836D65F001BE4BCD</vt:lpwstr>
  </property>
</Properties>
</file>