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sldIdLst>
    <p:sldId id="256" r:id="rId2"/>
    <p:sldId id="257" r:id="rId3"/>
    <p:sldId id="258" r:id="rId4"/>
    <p:sldId id="259" r:id="rId5"/>
    <p:sldId id="260" r:id="rId6"/>
    <p:sldId id="261" r:id="rId7"/>
    <p:sldId id="262" r:id="rId8"/>
    <p:sldId id="266" r:id="rId9"/>
    <p:sldId id="269" r:id="rId10"/>
    <p:sldId id="267" r:id="rId11"/>
    <p:sldId id="268" r:id="rId12"/>
    <p:sldId id="270" r:id="rId13"/>
    <p:sldId id="271" r:id="rId14"/>
    <p:sldId id="272" r:id="rId15"/>
    <p:sldId id="282" r:id="rId16"/>
    <p:sldId id="283" r:id="rId17"/>
    <p:sldId id="263" r:id="rId18"/>
    <p:sldId id="264" r:id="rId19"/>
    <p:sldId id="265" r:id="rId20"/>
    <p:sldId id="275" r:id="rId21"/>
    <p:sldId id="276" r:id="rId22"/>
    <p:sldId id="277" r:id="rId23"/>
    <p:sldId id="278" r:id="rId24"/>
    <p:sldId id="284"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66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87370-7D70-48EB-AC86-9308C762CD1F}" type="datetimeFigureOut">
              <a:rPr lang="en-US" smtClean="0"/>
              <a:pPr/>
              <a:t>10/20/2010</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EE15C5-863B-4022-84A7-CF0CA081B0F3}"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81EE15C5-863B-4022-84A7-CF0CA081B0F3}" type="slidenum">
              <a:rPr lang="hr-HR" smtClean="0"/>
              <a:pPr/>
              <a:t>4</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221BC61-14A8-4E9F-9EC4-AD4CA3EEB329}" type="datetimeFigureOut">
              <a:rPr lang="en-US" smtClean="0"/>
              <a:pPr/>
              <a:t>10/20/2010</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B0B6E5A4-E517-4B3D-9801-D615AA2DF4F9}"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21BC61-14A8-4E9F-9EC4-AD4CA3EEB329}" type="datetimeFigureOut">
              <a:rPr lang="en-US" smtClean="0"/>
              <a:pPr/>
              <a:t>10/20/2010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0B6E5A4-E517-4B3D-9801-D615AA2DF4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21BC61-14A8-4E9F-9EC4-AD4CA3EEB329}" type="datetimeFigureOut">
              <a:rPr lang="en-US" smtClean="0"/>
              <a:pPr/>
              <a:t>10/20/2010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0B6E5A4-E517-4B3D-9801-D615AA2DF4F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221BC61-14A8-4E9F-9EC4-AD4CA3EEB329}" type="datetimeFigureOut">
              <a:rPr lang="en-US" smtClean="0"/>
              <a:pPr/>
              <a:t>10/20/2010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0B6E5A4-E517-4B3D-9801-D615AA2DF4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221BC61-14A8-4E9F-9EC4-AD4CA3EEB329}" type="datetimeFigureOut">
              <a:rPr lang="en-US" smtClean="0"/>
              <a:pPr/>
              <a:t>10/20/2010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0B6E5A4-E517-4B3D-9801-D615AA2DF4F9}"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21BC61-14A8-4E9F-9EC4-AD4CA3EEB329}" type="datetimeFigureOut">
              <a:rPr lang="en-US" smtClean="0"/>
              <a:pPr/>
              <a:t>10/20/2010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0B6E5A4-E517-4B3D-9801-D615AA2DF4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221BC61-14A8-4E9F-9EC4-AD4CA3EEB329}" type="datetimeFigureOut">
              <a:rPr lang="en-US" smtClean="0"/>
              <a:pPr/>
              <a:t>10/20/2010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0B6E5A4-E517-4B3D-9801-D615AA2DF4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221BC61-14A8-4E9F-9EC4-AD4CA3EEB329}" type="datetimeFigureOut">
              <a:rPr lang="en-US" smtClean="0"/>
              <a:pPr/>
              <a:t>10/20/2010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0B6E5A4-E517-4B3D-9801-D615AA2DF4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F221BC61-14A8-4E9F-9EC4-AD4CA3EEB329}" type="datetimeFigureOut">
              <a:rPr lang="en-US" smtClean="0"/>
              <a:pPr/>
              <a:t>10/20/2010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0B6E5A4-E517-4B3D-9801-D615AA2DF4F9}"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221BC61-14A8-4E9F-9EC4-AD4CA3EEB329}" type="datetimeFigureOut">
              <a:rPr lang="en-US" smtClean="0"/>
              <a:pPr/>
              <a:t>10/20/2010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0B6E5A4-E517-4B3D-9801-D615AA2DF4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221BC61-14A8-4E9F-9EC4-AD4CA3EEB329}" type="datetimeFigureOut">
              <a:rPr lang="en-US" smtClean="0"/>
              <a:pPr/>
              <a:t>10/20/2010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0B6E5A4-E517-4B3D-9801-D615AA2DF4F9}"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221BC61-14A8-4E9F-9EC4-AD4CA3EEB329}" type="datetimeFigureOut">
              <a:rPr lang="en-US" smtClean="0"/>
              <a:pPr/>
              <a:t>10/20/2010</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0B6E5A4-E517-4B3D-9801-D615AA2DF4F9}"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D:\pjesme&#176;&#176;\Yiruma.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2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23.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24.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 Id="rId9" Type="http://schemas.openxmlformats.org/officeDocument/2006/relationships/image" Target="../media/image79.jpeg"/></Relationships>
</file>

<file path=ppt/slides/_rels/slide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hr-HR" sz="6000" dirty="0" smtClean="0"/>
              <a:t>Trudnoća </a:t>
            </a:r>
            <a:endParaRPr lang="en-US" sz="6000" dirty="0"/>
          </a:p>
        </p:txBody>
      </p:sp>
      <p:sp>
        <p:nvSpPr>
          <p:cNvPr id="10" name="Subtitle 8"/>
          <p:cNvSpPr txBox="1">
            <a:spLocks/>
          </p:cNvSpPr>
          <p:nvPr/>
        </p:nvSpPr>
        <p:spPr>
          <a:xfrm>
            <a:off x="1214414" y="2643182"/>
            <a:ext cx="3133690" cy="1752600"/>
          </a:xfrm>
          <a:prstGeom prst="rect">
            <a:avLst/>
          </a:prstGeom>
        </p:spPr>
        <p:txBody>
          <a:bodyPr tIns="0">
            <a:normAutofit/>
          </a:bodyPr>
          <a:lstStyle/>
          <a:p>
            <a:pPr marL="27432" marR="0" lvl="0" indent="0" defTabSz="914400" rtl="0" eaLnBrk="1" fontAlgn="auto" latinLnBrk="0" hangingPunct="1">
              <a:lnSpc>
                <a:spcPct val="100000"/>
              </a:lnSpc>
              <a:spcBef>
                <a:spcPts val="600"/>
              </a:spcBef>
              <a:spcAft>
                <a:spcPts val="0"/>
              </a:spcAft>
              <a:buClr>
                <a:schemeClr val="accent1"/>
              </a:buClr>
              <a:buSzPct val="80000"/>
              <a:buFont typeface="Wingdings 2"/>
              <a:buNone/>
              <a:tabLst/>
              <a:defRPr/>
            </a:pPr>
            <a:r>
              <a:rPr kumimoji="0" lang="hr-HR" sz="24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Martina Vožar, </a:t>
            </a:r>
            <a:r>
              <a:rPr kumimoji="0" lang="hr-HR" sz="24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8.razred</a:t>
            </a:r>
            <a:endParaRPr kumimoji="0" lang="hr-HR" sz="24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endParaRPr>
          </a:p>
          <a:p>
            <a:pPr marL="27432">
              <a:spcBef>
                <a:spcPts val="600"/>
              </a:spcBef>
              <a:buClr>
                <a:schemeClr val="accent1"/>
              </a:buClr>
              <a:buSzPct val="80000"/>
            </a:pPr>
            <a:r>
              <a:rPr kumimoji="0" lang="hr-HR" sz="22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Datum: </a:t>
            </a:r>
            <a:r>
              <a:rPr kumimoji="0" lang="hr-HR" sz="2200" b="0" i="0" u="none" strike="noStrike" kern="1200" cap="none" spc="0" normalizeH="0" baseline="0" noProof="0" dirty="0" smtClean="0">
                <a:ln>
                  <a:noFill/>
                </a:ln>
                <a:solidFill>
                  <a:schemeClr val="tx2">
                    <a:shade val="30000"/>
                    <a:satMod val="150000"/>
                  </a:schemeClr>
                </a:solidFill>
                <a:effectLst/>
                <a:uLnTx/>
                <a:uFillTx/>
                <a:latin typeface="+mn-lt"/>
                <a:ea typeface="+mn-ea"/>
                <a:cs typeface="+mn-cs"/>
              </a:rPr>
              <a:t>20</a:t>
            </a:r>
            <a:r>
              <a:rPr lang="hr-HR" sz="2200" dirty="0" smtClean="0">
                <a:solidFill>
                  <a:schemeClr val="tx2">
                    <a:shade val="30000"/>
                    <a:satMod val="150000"/>
                  </a:schemeClr>
                </a:solidFill>
              </a:rPr>
              <a:t>.10.2010</a:t>
            </a:r>
            <a:r>
              <a:rPr lang="hr-HR" sz="2400" dirty="0">
                <a:solidFill>
                  <a:schemeClr val="tx2">
                    <a:shade val="30000"/>
                    <a:satMod val="150000"/>
                  </a:schemeClr>
                </a:solidFill>
              </a:rPr>
              <a:t>. </a:t>
            </a:r>
            <a:endParaRPr lang="hr-HR" sz="2400" dirty="0" smtClean="0">
              <a:solidFill>
                <a:schemeClr val="tx2">
                  <a:shade val="30000"/>
                  <a:satMod val="150000"/>
                </a:schemeClr>
              </a:solidFill>
            </a:endParaRPr>
          </a:p>
          <a:p>
            <a:pPr marL="27432">
              <a:spcBef>
                <a:spcPts val="600"/>
              </a:spcBef>
              <a:buClr>
                <a:schemeClr val="accent1"/>
              </a:buClr>
              <a:buSzPct val="80000"/>
            </a:pPr>
            <a:r>
              <a:rPr lang="hr-HR" dirty="0" smtClean="0">
                <a:solidFill>
                  <a:schemeClr val="tx2">
                    <a:shade val="30000"/>
                    <a:satMod val="150000"/>
                  </a:schemeClr>
                </a:solidFill>
              </a:rPr>
              <a:t>Predmet</a:t>
            </a:r>
            <a:r>
              <a:rPr lang="hr-HR" dirty="0">
                <a:solidFill>
                  <a:schemeClr val="tx2">
                    <a:shade val="30000"/>
                    <a:satMod val="150000"/>
                  </a:schemeClr>
                </a:solidFill>
              </a:rPr>
              <a:t>:  Biologija</a:t>
            </a:r>
          </a:p>
          <a:p>
            <a:pPr marL="27432" marR="0" lvl="0" indent="0" algn="r"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2000" b="0" i="0" u="none" strike="noStrike" kern="1200" cap="none" spc="0" normalizeH="0" baseline="0" noProof="0" dirty="0">
              <a:ln>
                <a:noFill/>
              </a:ln>
              <a:solidFill>
                <a:schemeClr val="tx2">
                  <a:shade val="30000"/>
                  <a:satMod val="150000"/>
                </a:schemeClr>
              </a:solidFill>
              <a:effectLst/>
              <a:uLnTx/>
              <a:uFillTx/>
              <a:latin typeface="+mn-lt"/>
              <a:ea typeface="+mn-ea"/>
              <a:cs typeface="+mn-cs"/>
            </a:endParaRPr>
          </a:p>
        </p:txBody>
      </p:sp>
      <p:pic>
        <p:nvPicPr>
          <p:cNvPr id="12" name="Picture 11" descr="TRUDNOCA-1.jpg"/>
          <p:cNvPicPr>
            <a:picLocks noChangeAspect="1"/>
          </p:cNvPicPr>
          <p:nvPr/>
        </p:nvPicPr>
        <p:blipFill>
          <a:blip r:embed="rId3"/>
          <a:stretch>
            <a:fillRect/>
          </a:stretch>
        </p:blipFill>
        <p:spPr>
          <a:xfrm>
            <a:off x="4929190" y="1694858"/>
            <a:ext cx="4214810" cy="5163142"/>
          </a:xfrm>
          <a:prstGeom prst="rect">
            <a:avLst/>
          </a:prstGeom>
        </p:spPr>
      </p:pic>
      <p:pic>
        <p:nvPicPr>
          <p:cNvPr id="5" name="Yiruma.mp3">
            <a:hlinkClick r:id="" action="ppaction://media"/>
          </p:cNvPr>
          <p:cNvPicPr>
            <a:picLocks noRot="1" noChangeAspect="1"/>
          </p:cNvPicPr>
          <p:nvPr>
            <a:audioFile r:link="rId1"/>
          </p:nvPr>
        </p:nvPicPr>
        <p:blipFill>
          <a:blip r:embed="rId4"/>
          <a:stretch>
            <a:fillRect/>
          </a:stretch>
        </p:blipFill>
        <p:spPr>
          <a:xfrm>
            <a:off x="1142976" y="6357958"/>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htew.jpeg"/>
          <p:cNvPicPr>
            <a:picLocks noChangeAspect="1"/>
          </p:cNvPicPr>
          <p:nvPr/>
        </p:nvPicPr>
        <p:blipFill>
          <a:blip r:embed="rId2"/>
          <a:stretch>
            <a:fillRect/>
          </a:stretch>
        </p:blipFill>
        <p:spPr>
          <a:xfrm>
            <a:off x="5214942" y="0"/>
            <a:ext cx="2038350" cy="165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grew.jpeg"/>
          <p:cNvPicPr>
            <a:picLocks noChangeAspect="1"/>
          </p:cNvPicPr>
          <p:nvPr/>
        </p:nvPicPr>
        <p:blipFill>
          <a:blip r:embed="rId3"/>
          <a:stretch>
            <a:fillRect/>
          </a:stretch>
        </p:blipFill>
        <p:spPr>
          <a:xfrm>
            <a:off x="7215174" y="0"/>
            <a:ext cx="1928826"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1"/>
          <p:cNvSpPr>
            <a:spLocks noGrp="1"/>
          </p:cNvSpPr>
          <p:nvPr>
            <p:ph type="title"/>
          </p:nvPr>
        </p:nvSpPr>
        <p:spPr>
          <a:xfrm>
            <a:off x="1435608" y="274638"/>
            <a:ext cx="3279268" cy="1143000"/>
          </a:xfrm>
        </p:spPr>
        <p:txBody>
          <a:bodyPr/>
          <a:lstStyle/>
          <a:p>
            <a:r>
              <a:rPr lang="hr-HR" dirty="0" smtClean="0"/>
              <a:t>2.1. Klamidija</a:t>
            </a:r>
            <a:endParaRPr lang="en-US" dirty="0"/>
          </a:p>
        </p:txBody>
      </p:sp>
      <p:sp>
        <p:nvSpPr>
          <p:cNvPr id="5" name="Content Placeholder 2"/>
          <p:cNvSpPr>
            <a:spLocks noGrp="1"/>
          </p:cNvSpPr>
          <p:nvPr>
            <p:ph idx="1"/>
          </p:nvPr>
        </p:nvSpPr>
        <p:spPr>
          <a:xfrm>
            <a:off x="1435608" y="1447800"/>
            <a:ext cx="7498080" cy="4800600"/>
          </a:xfrm>
        </p:spPr>
        <p:txBody>
          <a:bodyPr>
            <a:normAutofit/>
          </a:bodyPr>
          <a:lstStyle/>
          <a:p>
            <a:r>
              <a:rPr lang="hr-HR" sz="2400" dirty="0" err="1" smtClean="0"/>
              <a:t>k</a:t>
            </a:r>
            <a:r>
              <a:rPr lang="en-US" sz="2400" dirty="0" err="1" smtClean="0"/>
              <a:t>lamidija</a:t>
            </a:r>
            <a:r>
              <a:rPr lang="en-US" sz="2400" dirty="0" smtClean="0"/>
              <a:t> </a:t>
            </a:r>
            <a:r>
              <a:rPr lang="en-US" sz="2400" dirty="0" smtClean="0"/>
              <a:t>je </a:t>
            </a:r>
            <a:r>
              <a:rPr lang="en-US" sz="2400" dirty="0" err="1" smtClean="0"/>
              <a:t>najčešća</a:t>
            </a:r>
            <a:r>
              <a:rPr lang="en-US" sz="2400" dirty="0" smtClean="0"/>
              <a:t> </a:t>
            </a:r>
            <a:r>
              <a:rPr lang="en-US" sz="2400" dirty="0" err="1" smtClean="0"/>
              <a:t>izlječiva</a:t>
            </a:r>
            <a:r>
              <a:rPr lang="en-US" sz="2400" dirty="0" smtClean="0"/>
              <a:t> </a:t>
            </a:r>
            <a:r>
              <a:rPr lang="en-US" sz="2400" dirty="0" err="1" smtClean="0"/>
              <a:t>spolno</a:t>
            </a:r>
            <a:r>
              <a:rPr lang="en-US" sz="2400" dirty="0" smtClean="0"/>
              <a:t> </a:t>
            </a:r>
            <a:r>
              <a:rPr lang="en-US" sz="2400" dirty="0" err="1" smtClean="0"/>
              <a:t>prenosiva</a:t>
            </a:r>
            <a:r>
              <a:rPr lang="en-US" sz="2400" dirty="0" smtClean="0"/>
              <a:t> </a:t>
            </a:r>
            <a:r>
              <a:rPr lang="en-US" sz="2400" dirty="0" err="1" smtClean="0"/>
              <a:t>bolest</a:t>
            </a:r>
            <a:endParaRPr lang="hr-HR" sz="2400" dirty="0" smtClean="0"/>
          </a:p>
          <a:p>
            <a:r>
              <a:rPr lang="hr-HR" sz="2400" dirty="0" smtClean="0"/>
              <a:t>k</a:t>
            </a:r>
            <a:r>
              <a:rPr lang="en-US" sz="2400" dirty="0" err="1" smtClean="0"/>
              <a:t>lamidija</a:t>
            </a:r>
            <a:r>
              <a:rPr lang="en-US" sz="2400" dirty="0" smtClean="0"/>
              <a:t> </a:t>
            </a:r>
            <a:r>
              <a:rPr lang="en-US" sz="2400" dirty="0" err="1" smtClean="0"/>
              <a:t>često</a:t>
            </a:r>
            <a:r>
              <a:rPr lang="en-US" sz="2400" dirty="0" smtClean="0"/>
              <a:t> </a:t>
            </a:r>
            <a:r>
              <a:rPr lang="en-US" sz="2400" dirty="0" err="1" smtClean="0"/>
              <a:t>nema</a:t>
            </a:r>
            <a:r>
              <a:rPr lang="en-US" sz="2400" dirty="0" smtClean="0"/>
              <a:t> </a:t>
            </a:r>
            <a:r>
              <a:rPr lang="en-US" sz="2400" dirty="0" err="1" smtClean="0"/>
              <a:t>simptome</a:t>
            </a:r>
            <a:r>
              <a:rPr lang="en-US" sz="2400" dirty="0" smtClean="0"/>
              <a:t>, </a:t>
            </a:r>
            <a:r>
              <a:rPr lang="en-US" sz="2400" dirty="0" err="1" smtClean="0"/>
              <a:t>te</a:t>
            </a:r>
            <a:r>
              <a:rPr lang="en-US" sz="2400" dirty="0" smtClean="0"/>
              <a:t> </a:t>
            </a:r>
            <a:r>
              <a:rPr lang="en-US" sz="2400" dirty="0" err="1" smtClean="0"/>
              <a:t>mnogi</a:t>
            </a:r>
            <a:r>
              <a:rPr lang="en-US" sz="2400" dirty="0" smtClean="0"/>
              <a:t> </a:t>
            </a:r>
            <a:r>
              <a:rPr lang="en-US" sz="2400" dirty="0" err="1" smtClean="0"/>
              <a:t>ni</a:t>
            </a:r>
            <a:r>
              <a:rPr lang="en-US" sz="2400" dirty="0" smtClean="0"/>
              <a:t> ne </a:t>
            </a:r>
            <a:r>
              <a:rPr lang="en-US" sz="2400" dirty="0" err="1" smtClean="0"/>
              <a:t>znaju</a:t>
            </a:r>
            <a:r>
              <a:rPr lang="en-US" sz="2400" dirty="0" smtClean="0"/>
              <a:t> </a:t>
            </a:r>
            <a:r>
              <a:rPr lang="en-US" sz="2400" dirty="0" err="1" smtClean="0"/>
              <a:t>da</a:t>
            </a:r>
            <a:r>
              <a:rPr lang="en-US" sz="2400" dirty="0" smtClean="0"/>
              <a:t> </a:t>
            </a:r>
            <a:r>
              <a:rPr lang="en-US" sz="2400" dirty="0" err="1" smtClean="0"/>
              <a:t>boluju</a:t>
            </a:r>
            <a:r>
              <a:rPr lang="en-US" sz="2400" dirty="0" smtClean="0"/>
              <a:t> </a:t>
            </a:r>
            <a:r>
              <a:rPr lang="en-US" sz="2400" dirty="0" err="1" smtClean="0"/>
              <a:t>od</a:t>
            </a:r>
            <a:r>
              <a:rPr lang="en-US" sz="2400" dirty="0" smtClean="0"/>
              <a:t> </a:t>
            </a:r>
            <a:r>
              <a:rPr lang="en-US" sz="2400" dirty="0" err="1" smtClean="0"/>
              <a:t>nje</a:t>
            </a:r>
            <a:r>
              <a:rPr lang="en-US" sz="2400" dirty="0" smtClean="0"/>
              <a:t>.</a:t>
            </a:r>
            <a:endParaRPr lang="hr-HR" sz="2400" dirty="0" smtClean="0"/>
          </a:p>
          <a:p>
            <a:r>
              <a:rPr lang="hr-HR" sz="2400" dirty="0" err="1" smtClean="0"/>
              <a:t>k</a:t>
            </a:r>
            <a:r>
              <a:rPr lang="en-US" sz="2400" dirty="0" err="1" smtClean="0"/>
              <a:t>lamidija</a:t>
            </a:r>
            <a:r>
              <a:rPr lang="en-US" sz="2400" dirty="0" smtClean="0"/>
              <a:t> </a:t>
            </a:r>
            <a:r>
              <a:rPr lang="en-US" sz="2400" dirty="0" err="1" smtClean="0"/>
              <a:t>kod</a:t>
            </a:r>
            <a:r>
              <a:rPr lang="en-US" sz="2400" dirty="0" smtClean="0"/>
              <a:t> </a:t>
            </a:r>
            <a:r>
              <a:rPr lang="en-US" sz="2400" dirty="0" err="1" smtClean="0"/>
              <a:t>žena</a:t>
            </a:r>
            <a:r>
              <a:rPr lang="en-US" sz="2400" dirty="0" smtClean="0"/>
              <a:t> </a:t>
            </a:r>
            <a:r>
              <a:rPr lang="en-US" sz="2400" dirty="0" err="1" smtClean="0"/>
              <a:t>uzrokuje</a:t>
            </a:r>
            <a:r>
              <a:rPr lang="en-US" sz="2400" dirty="0" smtClean="0"/>
              <a:t> </a:t>
            </a:r>
            <a:r>
              <a:rPr lang="en-US" sz="2400" dirty="0" err="1" smtClean="0"/>
              <a:t>upale</a:t>
            </a:r>
            <a:r>
              <a:rPr lang="en-US" sz="2400" dirty="0" smtClean="0"/>
              <a:t> </a:t>
            </a:r>
            <a:r>
              <a:rPr lang="en-US" sz="2400" dirty="0" err="1" smtClean="0"/>
              <a:t>rodnice</a:t>
            </a:r>
            <a:r>
              <a:rPr lang="en-US" sz="2400" dirty="0" smtClean="0"/>
              <a:t>, </a:t>
            </a:r>
            <a:r>
              <a:rPr lang="en-US" sz="2400" dirty="0" err="1" smtClean="0"/>
              <a:t>stidnice</a:t>
            </a:r>
            <a:r>
              <a:rPr lang="en-US" sz="2400" dirty="0" smtClean="0"/>
              <a:t> </a:t>
            </a:r>
            <a:r>
              <a:rPr lang="en-US" sz="2400" dirty="0" err="1" smtClean="0"/>
              <a:t>ili</a:t>
            </a:r>
            <a:r>
              <a:rPr lang="en-US" sz="2400" dirty="0" smtClean="0"/>
              <a:t> </a:t>
            </a:r>
            <a:r>
              <a:rPr lang="en-US" sz="2400" dirty="0" err="1" smtClean="0"/>
              <a:t>grlića</a:t>
            </a:r>
            <a:r>
              <a:rPr lang="en-US" sz="2400" dirty="0" smtClean="0"/>
              <a:t> </a:t>
            </a:r>
            <a:r>
              <a:rPr lang="en-US" sz="2400" dirty="0" err="1" smtClean="0"/>
              <a:t>maternice</a:t>
            </a:r>
            <a:r>
              <a:rPr lang="en-US" sz="2400" dirty="0" smtClean="0"/>
              <a:t>, a </a:t>
            </a:r>
            <a:r>
              <a:rPr lang="en-US" sz="2400" dirty="0" err="1" smtClean="0"/>
              <a:t>ako</a:t>
            </a:r>
            <a:r>
              <a:rPr lang="en-US" sz="2400" dirty="0" smtClean="0"/>
              <a:t> se na </a:t>
            </a:r>
            <a:r>
              <a:rPr lang="en-US" sz="2400" dirty="0" err="1" smtClean="0"/>
              <a:t>vrijeme</a:t>
            </a:r>
            <a:r>
              <a:rPr lang="en-US" sz="2400" dirty="0" smtClean="0"/>
              <a:t> ne </a:t>
            </a:r>
            <a:r>
              <a:rPr lang="en-US" sz="2400" dirty="0" err="1" smtClean="0"/>
              <a:t>dijagnosticira</a:t>
            </a:r>
            <a:r>
              <a:rPr lang="en-US" sz="2400" dirty="0" smtClean="0"/>
              <a:t> </a:t>
            </a:r>
            <a:r>
              <a:rPr lang="en-US" sz="2400" dirty="0" err="1" smtClean="0"/>
              <a:t>i</a:t>
            </a:r>
            <a:r>
              <a:rPr lang="en-US" sz="2400" dirty="0" smtClean="0"/>
              <a:t> </a:t>
            </a:r>
            <a:r>
              <a:rPr lang="en-US" sz="2400" dirty="0" err="1" smtClean="0"/>
              <a:t>liječi</a:t>
            </a:r>
            <a:r>
              <a:rPr lang="en-US" sz="2400" dirty="0" smtClean="0"/>
              <a:t>, </a:t>
            </a:r>
            <a:r>
              <a:rPr lang="en-US" sz="2400" dirty="0" err="1" smtClean="0"/>
              <a:t>zahvaća</a:t>
            </a:r>
            <a:r>
              <a:rPr lang="en-US" sz="2400" dirty="0" smtClean="0"/>
              <a:t> </a:t>
            </a:r>
            <a:r>
              <a:rPr lang="en-US" sz="2400" dirty="0" err="1" smtClean="0"/>
              <a:t>i</a:t>
            </a:r>
            <a:r>
              <a:rPr lang="en-US" sz="2400" dirty="0" smtClean="0"/>
              <a:t> </a:t>
            </a:r>
            <a:r>
              <a:rPr lang="en-US" sz="2400" dirty="0" err="1" smtClean="0"/>
              <a:t>jajovode</a:t>
            </a:r>
            <a:r>
              <a:rPr lang="en-US" sz="2400" dirty="0" smtClean="0"/>
              <a:t> </a:t>
            </a:r>
            <a:r>
              <a:rPr lang="en-US" sz="2400" dirty="0" err="1" smtClean="0"/>
              <a:t>i</a:t>
            </a:r>
            <a:r>
              <a:rPr lang="en-US" sz="2400" dirty="0" smtClean="0"/>
              <a:t> </a:t>
            </a:r>
            <a:r>
              <a:rPr lang="en-US" sz="2400" dirty="0" err="1" smtClean="0"/>
              <a:t>jajnike</a:t>
            </a:r>
            <a:r>
              <a:rPr lang="en-US" sz="2400" dirty="0" smtClean="0"/>
              <a:t>, </a:t>
            </a:r>
            <a:r>
              <a:rPr lang="en-US" sz="2400" dirty="0" err="1" smtClean="0"/>
              <a:t>te</a:t>
            </a:r>
            <a:r>
              <a:rPr lang="en-US" sz="2400" dirty="0" smtClean="0"/>
              <a:t> </a:t>
            </a:r>
            <a:r>
              <a:rPr lang="en-US" sz="2400" dirty="0" err="1" smtClean="0"/>
              <a:t>može</a:t>
            </a:r>
            <a:r>
              <a:rPr lang="en-US" sz="2400" dirty="0" smtClean="0"/>
              <a:t> </a:t>
            </a:r>
            <a:r>
              <a:rPr lang="en-US" sz="2400" dirty="0" err="1" smtClean="0"/>
              <a:t>uzrokovati</a:t>
            </a:r>
            <a:r>
              <a:rPr lang="en-US" sz="2400" dirty="0" smtClean="0"/>
              <a:t> </a:t>
            </a:r>
            <a:r>
              <a:rPr lang="en-US" sz="2400" dirty="0" err="1" smtClean="0"/>
              <a:t>čak</a:t>
            </a:r>
            <a:r>
              <a:rPr lang="en-US" sz="2400" dirty="0" smtClean="0"/>
              <a:t> </a:t>
            </a:r>
            <a:r>
              <a:rPr lang="en-US" sz="2400" dirty="0" err="1" smtClean="0"/>
              <a:t>i</a:t>
            </a:r>
            <a:r>
              <a:rPr lang="en-US" sz="2400" dirty="0" smtClean="0"/>
              <a:t> </a:t>
            </a:r>
            <a:r>
              <a:rPr lang="en-US" sz="2400" dirty="0" err="1" smtClean="0"/>
              <a:t>neplodnost</a:t>
            </a:r>
            <a:r>
              <a:rPr lang="hr-HR" sz="2400" dirty="0" smtClean="0"/>
              <a:t>.</a:t>
            </a:r>
          </a:p>
          <a:p>
            <a:r>
              <a:rPr lang="hr-HR" sz="2400" dirty="0" smtClean="0"/>
              <a:t>k</a:t>
            </a:r>
            <a:r>
              <a:rPr lang="hr-HR" sz="2400" dirty="0" smtClean="0"/>
              <a:t>od </a:t>
            </a:r>
            <a:r>
              <a:rPr lang="hr-HR" sz="2400" dirty="0" smtClean="0"/>
              <a:t>muškaraca uzrokuje uretritis, </a:t>
            </a:r>
            <a:r>
              <a:rPr lang="en-US" sz="2400" dirty="0" err="1" smtClean="0"/>
              <a:t>može</a:t>
            </a:r>
            <a:r>
              <a:rPr lang="en-US" sz="2400" dirty="0" smtClean="0"/>
              <a:t> </a:t>
            </a:r>
            <a:r>
              <a:rPr lang="en-US" sz="2400" dirty="0" err="1" smtClean="0"/>
              <a:t>biti</a:t>
            </a:r>
            <a:r>
              <a:rPr lang="en-US" sz="2400" dirty="0" smtClean="0"/>
              <a:t> </a:t>
            </a:r>
            <a:r>
              <a:rPr lang="en-US" sz="2400" dirty="0" err="1" smtClean="0"/>
              <a:t>uzrok</a:t>
            </a:r>
            <a:r>
              <a:rPr lang="en-US" sz="2400" dirty="0" smtClean="0"/>
              <a:t> </a:t>
            </a:r>
            <a:r>
              <a:rPr lang="en-US" sz="2400" dirty="0" err="1" smtClean="0"/>
              <a:t>neplodnosti</a:t>
            </a:r>
            <a:r>
              <a:rPr lang="en-US" sz="2400" dirty="0" smtClean="0"/>
              <a:t> </a:t>
            </a:r>
            <a:r>
              <a:rPr lang="en-US" sz="2400" dirty="0" err="1" smtClean="0"/>
              <a:t>muškarca</a:t>
            </a:r>
            <a:r>
              <a:rPr lang="hr-HR" sz="2400" dirty="0" smtClean="0"/>
              <a:t>.</a:t>
            </a:r>
          </a:p>
          <a:p>
            <a:r>
              <a:rPr lang="hr-HR" sz="2400" dirty="0" smtClean="0"/>
              <a:t>m</a:t>
            </a:r>
            <a:r>
              <a:rPr lang="hr-HR" sz="2400" dirty="0" smtClean="0"/>
              <a:t>ože </a:t>
            </a:r>
            <a:r>
              <a:rPr lang="hr-HR" sz="2400" dirty="0" smtClean="0"/>
              <a:t>se izbjeći uporabom kondoma kod spolnog odnosa.</a:t>
            </a:r>
          </a:p>
        </p:txBody>
      </p:sp>
      <p:pic>
        <p:nvPicPr>
          <p:cNvPr id="6" name="Picture 5" descr="hjz53.jpeg"/>
          <p:cNvPicPr>
            <a:picLocks noChangeAspect="1"/>
          </p:cNvPicPr>
          <p:nvPr/>
        </p:nvPicPr>
        <p:blipFill>
          <a:blip r:embed="rId4"/>
          <a:stretch>
            <a:fillRect/>
          </a:stretch>
        </p:blipFill>
        <p:spPr>
          <a:xfrm>
            <a:off x="7358082" y="5500702"/>
            <a:ext cx="1512101" cy="1209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2.2. Kapavac</a:t>
            </a:r>
            <a:endParaRPr lang="en-US" dirty="0"/>
          </a:p>
        </p:txBody>
      </p:sp>
      <p:sp>
        <p:nvSpPr>
          <p:cNvPr id="3" name="Content Placeholder 2"/>
          <p:cNvSpPr>
            <a:spLocks noGrp="1"/>
          </p:cNvSpPr>
          <p:nvPr>
            <p:ph idx="1"/>
          </p:nvPr>
        </p:nvSpPr>
        <p:spPr>
          <a:xfrm>
            <a:off x="1435608" y="1447800"/>
            <a:ext cx="7708392" cy="5410200"/>
          </a:xfrm>
        </p:spPr>
        <p:txBody>
          <a:bodyPr>
            <a:normAutofit/>
          </a:bodyPr>
          <a:lstStyle/>
          <a:p>
            <a:r>
              <a:rPr lang="hr-HR" sz="2400" dirty="0" err="1" smtClean="0"/>
              <a:t>g</a:t>
            </a:r>
            <a:r>
              <a:rPr lang="en-US" sz="2400" dirty="0" err="1" smtClean="0"/>
              <a:t>onoreja,triper</a:t>
            </a:r>
            <a:r>
              <a:rPr lang="en-US" sz="2400" dirty="0" smtClean="0"/>
              <a:t> </a:t>
            </a:r>
            <a:r>
              <a:rPr lang="en-US" sz="2400" dirty="0" err="1" smtClean="0"/>
              <a:t>ili</a:t>
            </a:r>
            <a:r>
              <a:rPr lang="en-US" sz="2400" dirty="0" smtClean="0"/>
              <a:t> </a:t>
            </a:r>
            <a:r>
              <a:rPr lang="en-US" sz="2400" dirty="0" err="1" smtClean="0"/>
              <a:t>kapavac</a:t>
            </a:r>
            <a:r>
              <a:rPr lang="en-US" sz="2400" dirty="0" smtClean="0"/>
              <a:t> je </a:t>
            </a:r>
            <a:r>
              <a:rPr lang="en-US" sz="2400" dirty="0" err="1" smtClean="0"/>
              <a:t>spoln</a:t>
            </a:r>
            <a:r>
              <a:rPr lang="hr-HR" sz="2400" dirty="0" smtClean="0"/>
              <a:t>a </a:t>
            </a:r>
            <a:r>
              <a:rPr lang="en-US" sz="2400" dirty="0" err="1" smtClean="0"/>
              <a:t>bolest</a:t>
            </a:r>
            <a:r>
              <a:rPr lang="en-US" sz="2400" dirty="0" smtClean="0"/>
              <a:t> </a:t>
            </a:r>
            <a:r>
              <a:rPr lang="en-US" sz="2400" dirty="0" err="1" smtClean="0"/>
              <a:t>koju</a:t>
            </a:r>
            <a:r>
              <a:rPr lang="en-US" sz="2400" dirty="0" smtClean="0"/>
              <a:t> </a:t>
            </a:r>
            <a:r>
              <a:rPr lang="en-US" sz="2400" dirty="0" err="1" smtClean="0"/>
              <a:t>uzrokuje</a:t>
            </a:r>
            <a:r>
              <a:rPr lang="en-US" sz="2400" dirty="0" smtClean="0"/>
              <a:t> </a:t>
            </a:r>
            <a:r>
              <a:rPr lang="en-US" sz="2400" dirty="0" err="1" smtClean="0"/>
              <a:t>bakterija</a:t>
            </a:r>
            <a:r>
              <a:rPr lang="en-US" sz="2400" dirty="0" smtClean="0"/>
              <a:t> </a:t>
            </a:r>
            <a:r>
              <a:rPr lang="en-US" sz="2400" i="1" dirty="0" err="1" smtClean="0"/>
              <a:t>Neisseria</a:t>
            </a:r>
            <a:r>
              <a:rPr lang="en-US" sz="2400" i="1" dirty="0" smtClean="0"/>
              <a:t> </a:t>
            </a:r>
            <a:r>
              <a:rPr lang="en-US" sz="2400" i="1" dirty="0" err="1" smtClean="0"/>
              <a:t>gonorrhoeae</a:t>
            </a:r>
            <a:r>
              <a:rPr lang="en-US" sz="2400" dirty="0" smtClean="0"/>
              <a:t>. </a:t>
            </a:r>
            <a:endParaRPr lang="hr-HR" sz="2400" dirty="0" smtClean="0"/>
          </a:p>
          <a:p>
            <a:r>
              <a:rPr lang="hr-HR" sz="2400" dirty="0" err="1" smtClean="0"/>
              <a:t>b</a:t>
            </a:r>
            <a:r>
              <a:rPr lang="en-US" sz="2400" dirty="0" err="1" smtClean="0"/>
              <a:t>olest</a:t>
            </a:r>
            <a:r>
              <a:rPr lang="en-US" sz="2400" dirty="0" smtClean="0"/>
              <a:t> </a:t>
            </a:r>
            <a:r>
              <a:rPr lang="en-US" sz="2400" dirty="0" smtClean="0"/>
              <a:t>se </a:t>
            </a:r>
            <a:r>
              <a:rPr lang="en-US" sz="2400" dirty="0" err="1" smtClean="0"/>
              <a:t>teže</a:t>
            </a:r>
            <a:r>
              <a:rPr lang="en-US" sz="2400" dirty="0" smtClean="0"/>
              <a:t> </a:t>
            </a:r>
            <a:r>
              <a:rPr lang="en-US" sz="2400" dirty="0" err="1" smtClean="0"/>
              <a:t>otkriva</a:t>
            </a:r>
            <a:r>
              <a:rPr lang="en-US" sz="2400" dirty="0" smtClean="0"/>
              <a:t> </a:t>
            </a:r>
            <a:r>
              <a:rPr lang="en-US" sz="2400" dirty="0" err="1" smtClean="0"/>
              <a:t>kod</a:t>
            </a:r>
            <a:r>
              <a:rPr lang="en-US" sz="2400" dirty="0" smtClean="0"/>
              <a:t> </a:t>
            </a:r>
            <a:r>
              <a:rPr lang="en-US" sz="2400" dirty="0" err="1" smtClean="0"/>
              <a:t>žena</a:t>
            </a:r>
            <a:r>
              <a:rPr lang="en-US" sz="2400" dirty="0" smtClean="0"/>
              <a:t>, a </a:t>
            </a:r>
            <a:r>
              <a:rPr lang="en-US" sz="2400" dirty="0" err="1" smtClean="0"/>
              <a:t>najčešći</a:t>
            </a:r>
            <a:r>
              <a:rPr lang="en-US" sz="2400" dirty="0" smtClean="0"/>
              <a:t> </a:t>
            </a:r>
            <a:r>
              <a:rPr lang="en-US" sz="2400" dirty="0" err="1" smtClean="0"/>
              <a:t>simptomi</a:t>
            </a:r>
            <a:r>
              <a:rPr lang="en-US" sz="2400" dirty="0" smtClean="0"/>
              <a:t> </a:t>
            </a:r>
            <a:r>
              <a:rPr lang="en-US" sz="2400" dirty="0" err="1" smtClean="0"/>
              <a:t>su</a:t>
            </a:r>
            <a:r>
              <a:rPr lang="en-US" sz="2400" dirty="0" smtClean="0"/>
              <a:t> </a:t>
            </a:r>
            <a:r>
              <a:rPr lang="en-US" sz="2400" dirty="0" err="1" smtClean="0"/>
              <a:t>žuto-zelenkasti</a:t>
            </a:r>
            <a:r>
              <a:rPr lang="en-US" sz="2400" dirty="0" smtClean="0"/>
              <a:t> </a:t>
            </a:r>
            <a:r>
              <a:rPr lang="en-US" sz="2400" dirty="0" err="1" smtClean="0"/>
              <a:t>vaginalni</a:t>
            </a:r>
            <a:r>
              <a:rPr lang="en-US" sz="2400" dirty="0" smtClean="0"/>
              <a:t> </a:t>
            </a:r>
            <a:r>
              <a:rPr lang="en-US" sz="2400" dirty="0" err="1" smtClean="0"/>
              <a:t>iscjedak</a:t>
            </a:r>
            <a:r>
              <a:rPr lang="en-US" sz="2400" dirty="0" smtClean="0"/>
              <a:t>, </a:t>
            </a:r>
            <a:r>
              <a:rPr lang="en-US" sz="2400" dirty="0" err="1" smtClean="0"/>
              <a:t>peckanje</a:t>
            </a:r>
            <a:r>
              <a:rPr lang="en-US" sz="2400" dirty="0" smtClean="0"/>
              <a:t> </a:t>
            </a:r>
            <a:r>
              <a:rPr lang="en-US" sz="2400" dirty="0" err="1" smtClean="0"/>
              <a:t>pri</a:t>
            </a:r>
            <a:r>
              <a:rPr lang="en-US" sz="2400" dirty="0" smtClean="0"/>
              <a:t> </a:t>
            </a:r>
            <a:r>
              <a:rPr lang="en-US" sz="2400" dirty="0" err="1" smtClean="0"/>
              <a:t>mokrenju</a:t>
            </a:r>
            <a:r>
              <a:rPr lang="en-US" sz="2400" dirty="0" smtClean="0"/>
              <a:t> </a:t>
            </a:r>
            <a:r>
              <a:rPr lang="en-US" sz="2400" dirty="0" err="1" smtClean="0"/>
              <a:t>i</a:t>
            </a:r>
            <a:r>
              <a:rPr lang="en-US" sz="2400" dirty="0" smtClean="0"/>
              <a:t> </a:t>
            </a:r>
            <a:r>
              <a:rPr lang="en-US" sz="2400" dirty="0" err="1" smtClean="0"/>
              <a:t>oštećenost</a:t>
            </a:r>
            <a:r>
              <a:rPr lang="en-US" sz="2400" dirty="0" smtClean="0"/>
              <a:t> </a:t>
            </a:r>
            <a:r>
              <a:rPr lang="en-US" sz="2400" dirty="0" err="1" smtClean="0"/>
              <a:t>stidnice</a:t>
            </a:r>
            <a:r>
              <a:rPr lang="en-US" sz="2400" dirty="0" smtClean="0"/>
              <a:t>.</a:t>
            </a:r>
            <a:r>
              <a:rPr lang="hr-HR" sz="2400" dirty="0" smtClean="0"/>
              <a:t> </a:t>
            </a:r>
            <a:r>
              <a:rPr lang="en-US" sz="2400" dirty="0" err="1" smtClean="0"/>
              <a:t>Ponekad</a:t>
            </a:r>
            <a:r>
              <a:rPr lang="en-US" sz="2400" dirty="0" smtClean="0"/>
              <a:t> se </a:t>
            </a:r>
            <a:r>
              <a:rPr lang="en-US" sz="2400" dirty="0" err="1" smtClean="0"/>
              <a:t>javljaju</a:t>
            </a:r>
            <a:r>
              <a:rPr lang="hr-HR" sz="2400" dirty="0" smtClean="0"/>
              <a:t> </a:t>
            </a:r>
            <a:r>
              <a:rPr lang="en-US" sz="2400" dirty="0" err="1" smtClean="0"/>
              <a:t>mučnina</a:t>
            </a:r>
            <a:r>
              <a:rPr lang="en-US" sz="2400" dirty="0" smtClean="0"/>
              <a:t> </a:t>
            </a:r>
            <a:r>
              <a:rPr lang="en-US" sz="2400" dirty="0" err="1" smtClean="0"/>
              <a:t>i</a:t>
            </a:r>
            <a:r>
              <a:rPr lang="en-US" sz="2400" dirty="0" smtClean="0"/>
              <a:t> </a:t>
            </a:r>
            <a:r>
              <a:rPr lang="en-US" sz="2400" dirty="0" err="1" smtClean="0"/>
              <a:t>povraćanje</a:t>
            </a:r>
            <a:r>
              <a:rPr lang="en-US" sz="2400" dirty="0" smtClean="0"/>
              <a:t>. </a:t>
            </a:r>
            <a:r>
              <a:rPr lang="en-US" sz="2400" dirty="0" err="1" smtClean="0"/>
              <a:t>Nakon</a:t>
            </a:r>
            <a:r>
              <a:rPr lang="en-US" sz="2400" dirty="0" smtClean="0"/>
              <a:t> </a:t>
            </a:r>
            <a:r>
              <a:rPr lang="en-US" sz="2400" dirty="0" err="1" smtClean="0"/>
              <a:t>duljeg</a:t>
            </a:r>
            <a:r>
              <a:rPr lang="en-US" sz="2400" dirty="0" smtClean="0"/>
              <a:t> </a:t>
            </a:r>
            <a:r>
              <a:rPr lang="en-US" sz="2400" dirty="0" err="1" smtClean="0"/>
              <a:t>vremena</a:t>
            </a:r>
            <a:r>
              <a:rPr lang="en-US" sz="2400" dirty="0" smtClean="0"/>
              <a:t> </a:t>
            </a:r>
            <a:r>
              <a:rPr lang="en-US" sz="2400" dirty="0" err="1" smtClean="0"/>
              <a:t>može</a:t>
            </a:r>
            <a:r>
              <a:rPr lang="en-US" sz="2400" dirty="0" smtClean="0"/>
              <a:t> </a:t>
            </a:r>
            <a:r>
              <a:rPr lang="en-US" sz="2400" dirty="0" err="1" smtClean="0"/>
              <a:t>doći</a:t>
            </a:r>
            <a:r>
              <a:rPr lang="en-US" sz="2400" dirty="0" smtClean="0"/>
              <a:t> do </a:t>
            </a:r>
            <a:r>
              <a:rPr lang="en-US" sz="2400" dirty="0" err="1" smtClean="0"/>
              <a:t>začepljenja</a:t>
            </a:r>
            <a:r>
              <a:rPr lang="en-US" sz="2400" dirty="0" smtClean="0"/>
              <a:t> </a:t>
            </a:r>
            <a:r>
              <a:rPr lang="en-US" sz="2400" dirty="0" err="1" smtClean="0"/>
              <a:t>jajovoda</a:t>
            </a:r>
            <a:r>
              <a:rPr lang="hr-HR" sz="2400" dirty="0" smtClean="0"/>
              <a:t> </a:t>
            </a:r>
            <a:r>
              <a:rPr lang="en-US" sz="2400" dirty="0" err="1" smtClean="0"/>
              <a:t>i</a:t>
            </a:r>
            <a:r>
              <a:rPr lang="en-US" sz="2400" dirty="0" smtClean="0"/>
              <a:t> </a:t>
            </a:r>
            <a:r>
              <a:rPr lang="en-US" sz="2400" dirty="0" err="1" smtClean="0"/>
              <a:t>neplodnosti</a:t>
            </a:r>
            <a:r>
              <a:rPr lang="en-US" sz="2400" dirty="0" smtClean="0"/>
              <a:t>.</a:t>
            </a:r>
            <a:endParaRPr lang="hr-HR" sz="2400" dirty="0" smtClean="0"/>
          </a:p>
          <a:p>
            <a:r>
              <a:rPr lang="hr-HR" sz="2400" dirty="0" smtClean="0"/>
              <a:t>k</a:t>
            </a:r>
            <a:r>
              <a:rPr lang="hr-HR" sz="2400" dirty="0" smtClean="0"/>
              <a:t>od </a:t>
            </a:r>
            <a:r>
              <a:rPr lang="hr-HR" sz="2400" dirty="0" smtClean="0"/>
              <a:t>muškarca je najvažniji simptom bol kod mokrenja, uz pojavu žućkastog, gnojnog iscjetka. U slučaju zapuštanja bolest se može proširiti na prostatu, sjemenike i pasjemenike, te također utjecati na plodnost.</a:t>
            </a:r>
          </a:p>
          <a:p>
            <a:r>
              <a:rPr lang="hr-HR" sz="2400" dirty="0" smtClean="0"/>
              <a:t>l</a:t>
            </a:r>
            <a:r>
              <a:rPr lang="hr-HR" sz="2400" dirty="0" smtClean="0"/>
              <a:t>iječi </a:t>
            </a:r>
            <a:r>
              <a:rPr lang="hr-HR" sz="2400" dirty="0" smtClean="0"/>
              <a:t>se penicilinom</a:t>
            </a:r>
            <a:r>
              <a:rPr lang="hr-HR" sz="2400" dirty="0" smtClean="0"/>
              <a:t>.</a:t>
            </a:r>
            <a:endParaRPr lang="hr-HR" sz="2400" dirty="0" smtClean="0"/>
          </a:p>
        </p:txBody>
      </p:sp>
      <p:pic>
        <p:nvPicPr>
          <p:cNvPr id="4" name="Picture 3" descr="hwe.jpeg"/>
          <p:cNvPicPr>
            <a:picLocks noChangeAspect="1"/>
          </p:cNvPicPr>
          <p:nvPr/>
        </p:nvPicPr>
        <p:blipFill>
          <a:blip r:embed="rId2"/>
          <a:stretch>
            <a:fillRect/>
          </a:stretch>
        </p:blipFill>
        <p:spPr>
          <a:xfrm>
            <a:off x="4500562" y="0"/>
            <a:ext cx="2286016" cy="15548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hr.jpeg"/>
          <p:cNvPicPr>
            <a:picLocks noChangeAspect="1"/>
          </p:cNvPicPr>
          <p:nvPr/>
        </p:nvPicPr>
        <p:blipFill>
          <a:blip r:embed="rId3"/>
          <a:stretch>
            <a:fillRect/>
          </a:stretch>
        </p:blipFill>
        <p:spPr>
          <a:xfrm>
            <a:off x="6786578" y="0"/>
            <a:ext cx="1357322" cy="1583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č.jpeg"/>
          <p:cNvPicPr>
            <a:picLocks noChangeAspect="1"/>
          </p:cNvPicPr>
          <p:nvPr/>
        </p:nvPicPr>
        <p:blipFill>
          <a:blip r:embed="rId2"/>
          <a:stretch>
            <a:fillRect/>
          </a:stretch>
        </p:blipFill>
        <p:spPr>
          <a:xfrm>
            <a:off x="5857884" y="0"/>
            <a:ext cx="2867025" cy="1590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uer.jpeg"/>
          <p:cNvPicPr>
            <a:picLocks noChangeAspect="1"/>
          </p:cNvPicPr>
          <p:nvPr/>
        </p:nvPicPr>
        <p:blipFill>
          <a:blip r:embed="rId3"/>
          <a:stretch>
            <a:fillRect/>
          </a:stretch>
        </p:blipFill>
        <p:spPr>
          <a:xfrm>
            <a:off x="3786182" y="0"/>
            <a:ext cx="2079331" cy="1571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hr-HR" dirty="0" smtClean="0"/>
              <a:t>2.3. Sifilis</a:t>
            </a:r>
            <a:endParaRPr lang="hr-HR" dirty="0"/>
          </a:p>
        </p:txBody>
      </p:sp>
      <p:sp>
        <p:nvSpPr>
          <p:cNvPr id="3" name="Content Placeholder 2"/>
          <p:cNvSpPr>
            <a:spLocks noGrp="1"/>
          </p:cNvSpPr>
          <p:nvPr>
            <p:ph idx="1"/>
          </p:nvPr>
        </p:nvSpPr>
        <p:spPr/>
        <p:txBody>
          <a:bodyPr>
            <a:normAutofit/>
          </a:bodyPr>
          <a:lstStyle/>
          <a:p>
            <a:r>
              <a:rPr lang="hr-HR" sz="2400" dirty="0" smtClean="0"/>
              <a:t>s</a:t>
            </a:r>
            <a:r>
              <a:rPr lang="vi-VN" sz="2400" dirty="0" smtClean="0"/>
              <a:t>ifilis </a:t>
            </a:r>
            <a:r>
              <a:rPr lang="vi-VN" sz="2400" dirty="0" smtClean="0"/>
              <a:t>se može dobiti seksualnim putem ili putem dodira s nekim tko je </a:t>
            </a:r>
            <a:r>
              <a:rPr lang="hr-HR" sz="2400" dirty="0" smtClean="0"/>
              <a:t>zaražen</a:t>
            </a:r>
            <a:r>
              <a:rPr lang="vi-VN" sz="2400" dirty="0" smtClean="0"/>
              <a:t>. Širi se preko otvorenih rana</a:t>
            </a:r>
            <a:r>
              <a:rPr lang="hr-HR" sz="2400" dirty="0" smtClean="0"/>
              <a:t>, </a:t>
            </a:r>
            <a:r>
              <a:rPr lang="vi-VN" sz="2400" dirty="0" smtClean="0"/>
              <a:t>usta ili anusa kao i drugih dijelova tijela na kojima je koža povrijeđena</a:t>
            </a:r>
            <a:r>
              <a:rPr lang="hr-HR" sz="2400" dirty="0" smtClean="0"/>
              <a:t>.</a:t>
            </a:r>
          </a:p>
          <a:p>
            <a:r>
              <a:rPr lang="hr-HR" sz="2400" dirty="0" err="1" smtClean="0"/>
              <a:t>k</a:t>
            </a:r>
            <a:r>
              <a:rPr lang="en-US" sz="2400" dirty="0" err="1" smtClean="0"/>
              <a:t>orištenje</a:t>
            </a:r>
            <a:r>
              <a:rPr lang="en-US" sz="2400" dirty="0" smtClean="0"/>
              <a:t> </a:t>
            </a:r>
            <a:r>
              <a:rPr lang="en-US" sz="2400" dirty="0" err="1" smtClean="0"/>
              <a:t>kondoma</a:t>
            </a:r>
            <a:r>
              <a:rPr lang="en-US" sz="2400" dirty="0" smtClean="0"/>
              <a:t> </a:t>
            </a:r>
            <a:r>
              <a:rPr lang="en-US" sz="2400" dirty="0" err="1" smtClean="0"/>
              <a:t>smanjuje</a:t>
            </a:r>
            <a:r>
              <a:rPr lang="en-US" sz="2400" dirty="0" smtClean="0"/>
              <a:t> </a:t>
            </a:r>
            <a:r>
              <a:rPr lang="en-US" sz="2400" dirty="0" err="1" smtClean="0"/>
              <a:t>rizik</a:t>
            </a:r>
            <a:r>
              <a:rPr lang="en-US" sz="2400" dirty="0" smtClean="0"/>
              <a:t> </a:t>
            </a:r>
            <a:r>
              <a:rPr lang="en-US" sz="2400" dirty="0" err="1" smtClean="0"/>
              <a:t>od</a:t>
            </a:r>
            <a:r>
              <a:rPr lang="en-US" sz="2400" dirty="0" smtClean="0"/>
              <a:t> </a:t>
            </a:r>
            <a:r>
              <a:rPr lang="en-US" sz="2400" dirty="0" err="1" smtClean="0"/>
              <a:t>zaraze</a:t>
            </a:r>
            <a:r>
              <a:rPr lang="en-US" sz="2400" dirty="0" smtClean="0"/>
              <a:t>, </a:t>
            </a:r>
            <a:r>
              <a:rPr lang="en-US" sz="2400" dirty="0" err="1" smtClean="0"/>
              <a:t>ali</a:t>
            </a:r>
            <a:r>
              <a:rPr lang="en-US" sz="2400" dirty="0" smtClean="0"/>
              <a:t> ne </a:t>
            </a:r>
            <a:r>
              <a:rPr lang="en-US" sz="2400" dirty="0" err="1" smtClean="0"/>
              <a:t>štiti</a:t>
            </a:r>
            <a:r>
              <a:rPr lang="en-US" sz="2400" dirty="0" smtClean="0"/>
              <a:t> </a:t>
            </a:r>
            <a:r>
              <a:rPr lang="en-US" sz="2400" dirty="0" err="1" smtClean="0"/>
              <a:t>od</a:t>
            </a:r>
            <a:r>
              <a:rPr lang="en-US" sz="2400" dirty="0" smtClean="0"/>
              <a:t> </a:t>
            </a:r>
            <a:r>
              <a:rPr lang="en-US" sz="2400" dirty="0" err="1" smtClean="0"/>
              <a:t>njega</a:t>
            </a:r>
            <a:r>
              <a:rPr lang="en-US" sz="2400" dirty="0" smtClean="0"/>
              <a:t> u </a:t>
            </a:r>
            <a:r>
              <a:rPr lang="en-US" sz="2400" dirty="0" err="1" smtClean="0"/>
              <a:t>potpunosti</a:t>
            </a:r>
            <a:r>
              <a:rPr lang="en-US" sz="2400" dirty="0" smtClean="0"/>
              <a:t>.</a:t>
            </a:r>
            <a:endParaRPr lang="hr-HR" sz="2400" dirty="0" smtClean="0"/>
          </a:p>
          <a:p>
            <a:r>
              <a:rPr lang="hr-HR" sz="2400" dirty="0" smtClean="0"/>
              <a:t>z</a:t>
            </a:r>
            <a:r>
              <a:rPr lang="hr-HR" sz="2400" dirty="0" smtClean="0"/>
              <a:t>araženima </a:t>
            </a:r>
            <a:r>
              <a:rPr lang="hr-HR" sz="2400" dirty="0" smtClean="0"/>
              <a:t>se na koži pojavljuje osip, nakon dužeg vremena moguće je </a:t>
            </a:r>
            <a:r>
              <a:rPr lang="en-US" sz="2400" dirty="0" err="1" smtClean="0"/>
              <a:t>srčano</a:t>
            </a:r>
            <a:r>
              <a:rPr lang="en-US" sz="2400" dirty="0" smtClean="0"/>
              <a:t> </a:t>
            </a:r>
            <a:r>
              <a:rPr lang="en-US" sz="2400" dirty="0" err="1" smtClean="0"/>
              <a:t>oboljenje</a:t>
            </a:r>
            <a:r>
              <a:rPr lang="en-US" sz="2400" dirty="0" smtClean="0"/>
              <a:t>, </a:t>
            </a:r>
            <a:r>
              <a:rPr lang="en-US" sz="2400" dirty="0" err="1" smtClean="0"/>
              <a:t>sljepilo</a:t>
            </a:r>
            <a:r>
              <a:rPr lang="en-US" sz="2400" dirty="0" smtClean="0"/>
              <a:t>, </a:t>
            </a:r>
            <a:r>
              <a:rPr lang="en-US" sz="2400" dirty="0" err="1" smtClean="0"/>
              <a:t>paraliza</a:t>
            </a:r>
            <a:r>
              <a:rPr lang="hr-HR" sz="2400" dirty="0" smtClean="0"/>
              <a:t> il</a:t>
            </a:r>
            <a:r>
              <a:rPr lang="en-US" sz="2400" dirty="0" err="1" smtClean="0"/>
              <a:t>i</a:t>
            </a:r>
            <a:r>
              <a:rPr lang="en-US" sz="2400" dirty="0" smtClean="0"/>
              <a:t> </a:t>
            </a:r>
            <a:r>
              <a:rPr lang="en-US" sz="2400" dirty="0" err="1" smtClean="0"/>
              <a:t>mentalni</a:t>
            </a:r>
            <a:r>
              <a:rPr lang="en-US" sz="2400" dirty="0" smtClean="0"/>
              <a:t> </a:t>
            </a:r>
            <a:r>
              <a:rPr lang="en-US" sz="2400" dirty="0" err="1" smtClean="0"/>
              <a:t>poremećaji</a:t>
            </a:r>
            <a:r>
              <a:rPr lang="en-US" sz="2400" dirty="0" smtClean="0"/>
              <a:t>.</a:t>
            </a:r>
            <a:endParaRPr lang="hr-HR" sz="2400" dirty="0" smtClean="0"/>
          </a:p>
          <a:p>
            <a:r>
              <a:rPr lang="hr-HR" sz="2400" dirty="0" err="1" smtClean="0"/>
              <a:t>l</a:t>
            </a:r>
            <a:r>
              <a:rPr lang="en-US" sz="2400" dirty="0" err="1" smtClean="0"/>
              <a:t>iječi</a:t>
            </a:r>
            <a:r>
              <a:rPr lang="en-US" sz="2400" dirty="0" smtClean="0"/>
              <a:t> </a:t>
            </a:r>
            <a:r>
              <a:rPr lang="en-US" sz="2400" dirty="0" smtClean="0"/>
              <a:t>se </a:t>
            </a:r>
            <a:r>
              <a:rPr lang="en-US" sz="2400" dirty="0" err="1" smtClean="0"/>
              <a:t>penicilinom</a:t>
            </a:r>
            <a:r>
              <a:rPr lang="en-US" sz="2400" dirty="0" smtClean="0"/>
              <a:t>.</a:t>
            </a:r>
            <a:endParaRPr lang="hr-HR" sz="2400" dirty="0"/>
          </a:p>
        </p:txBody>
      </p:sp>
      <p:pic>
        <p:nvPicPr>
          <p:cNvPr id="4" name="Picture 3" descr="re.jpeg"/>
          <p:cNvPicPr>
            <a:picLocks noChangeAspect="1"/>
          </p:cNvPicPr>
          <p:nvPr/>
        </p:nvPicPr>
        <p:blipFill>
          <a:blip r:embed="rId4"/>
          <a:stretch>
            <a:fillRect/>
          </a:stretch>
        </p:blipFill>
        <p:spPr>
          <a:xfrm>
            <a:off x="5786446" y="4643446"/>
            <a:ext cx="3214710" cy="2093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kzt.jpeg"/>
          <p:cNvPicPr>
            <a:picLocks noChangeAspect="1"/>
          </p:cNvPicPr>
          <p:nvPr/>
        </p:nvPicPr>
        <p:blipFill>
          <a:blip r:embed="rId5"/>
          <a:stretch>
            <a:fillRect/>
          </a:stretch>
        </p:blipFill>
        <p:spPr>
          <a:xfrm>
            <a:off x="1214414" y="5429240"/>
            <a:ext cx="1907865" cy="142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oltz.jpeg"/>
          <p:cNvPicPr>
            <a:picLocks noChangeAspect="1"/>
          </p:cNvPicPr>
          <p:nvPr/>
        </p:nvPicPr>
        <p:blipFill>
          <a:blip r:embed="rId6"/>
          <a:stretch>
            <a:fillRect/>
          </a:stretch>
        </p:blipFill>
        <p:spPr>
          <a:xfrm>
            <a:off x="3143240" y="5397925"/>
            <a:ext cx="2478732" cy="146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sdf.jpeg"/>
          <p:cNvPicPr>
            <a:picLocks noChangeAspect="1"/>
          </p:cNvPicPr>
          <p:nvPr/>
        </p:nvPicPr>
        <p:blipFill>
          <a:blip r:embed="rId2"/>
          <a:stretch>
            <a:fillRect/>
          </a:stretch>
        </p:blipFill>
        <p:spPr>
          <a:xfrm>
            <a:off x="6429389" y="1"/>
            <a:ext cx="1928826" cy="1625725"/>
          </a:xfrm>
          <a:prstGeom prst="rect">
            <a:avLst/>
          </a:prstGeom>
        </p:spPr>
      </p:pic>
      <p:pic>
        <p:nvPicPr>
          <p:cNvPr id="6" name="Picture 5" descr="lok.jpeg"/>
          <p:cNvPicPr>
            <a:picLocks noChangeAspect="1"/>
          </p:cNvPicPr>
          <p:nvPr/>
        </p:nvPicPr>
        <p:blipFill>
          <a:blip r:embed="rId3"/>
          <a:stretch>
            <a:fillRect/>
          </a:stretch>
        </p:blipFill>
        <p:spPr>
          <a:xfrm>
            <a:off x="4572000" y="0"/>
            <a:ext cx="1857388" cy="1391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hr-HR" dirty="0" smtClean="0"/>
              <a:t>2.4. Hepatitis</a:t>
            </a:r>
            <a:endParaRPr lang="hr-HR" dirty="0"/>
          </a:p>
        </p:txBody>
      </p:sp>
      <p:sp>
        <p:nvSpPr>
          <p:cNvPr id="3" name="Content Placeholder 2"/>
          <p:cNvSpPr>
            <a:spLocks noGrp="1"/>
          </p:cNvSpPr>
          <p:nvPr>
            <p:ph idx="1"/>
          </p:nvPr>
        </p:nvSpPr>
        <p:spPr/>
        <p:txBody>
          <a:bodyPr>
            <a:normAutofit/>
          </a:bodyPr>
          <a:lstStyle/>
          <a:p>
            <a:r>
              <a:rPr lang="hr-HR" sz="2400" dirty="0" smtClean="0"/>
              <a:t>z</a:t>
            </a:r>
            <a:r>
              <a:rPr lang="hr-HR" sz="2400" dirty="0" smtClean="0"/>
              <a:t>nakovi </a:t>
            </a:r>
            <a:r>
              <a:rPr lang="hr-HR" sz="2400" dirty="0" smtClean="0"/>
              <a:t>hepatitisa su povišena tjelesna temperatura, povećanje jetre...</a:t>
            </a:r>
          </a:p>
          <a:p>
            <a:r>
              <a:rPr lang="hr-HR" sz="2400" dirty="0" smtClean="0"/>
              <a:t>p</a:t>
            </a:r>
            <a:r>
              <a:rPr lang="hr-HR" sz="2400" dirty="0" smtClean="0"/>
              <a:t>ostoje </a:t>
            </a:r>
            <a:r>
              <a:rPr lang="hr-HR" sz="2400" dirty="0" smtClean="0"/>
              <a:t>hepatitis a, b, c, d, e i g, alkoholni hepatitis (uzročnik etanol), hepatitis uzrokovan lijekovima</a:t>
            </a:r>
            <a:endParaRPr lang="hr-HR" sz="2400" dirty="0"/>
          </a:p>
        </p:txBody>
      </p:sp>
      <p:pic>
        <p:nvPicPr>
          <p:cNvPr id="4" name="Picture 3" descr="hgs.jpeg"/>
          <p:cNvPicPr>
            <a:picLocks noChangeAspect="1"/>
          </p:cNvPicPr>
          <p:nvPr/>
        </p:nvPicPr>
        <p:blipFill>
          <a:blip r:embed="rId4"/>
          <a:stretch>
            <a:fillRect/>
          </a:stretch>
        </p:blipFill>
        <p:spPr>
          <a:xfrm>
            <a:off x="6389859" y="4286256"/>
            <a:ext cx="2754141"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hsd.jpeg"/>
          <p:cNvPicPr>
            <a:picLocks noChangeAspect="1"/>
          </p:cNvPicPr>
          <p:nvPr/>
        </p:nvPicPr>
        <p:blipFill>
          <a:blip r:embed="rId5"/>
          <a:stretch>
            <a:fillRect/>
          </a:stretch>
        </p:blipFill>
        <p:spPr>
          <a:xfrm>
            <a:off x="3214678" y="4000504"/>
            <a:ext cx="3000396" cy="224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uhr.jpeg"/>
          <p:cNvPicPr>
            <a:picLocks noChangeAspect="1"/>
          </p:cNvPicPr>
          <p:nvPr/>
        </p:nvPicPr>
        <p:blipFill>
          <a:blip r:embed="rId6"/>
          <a:stretch>
            <a:fillRect/>
          </a:stretch>
        </p:blipFill>
        <p:spPr>
          <a:xfrm>
            <a:off x="1000100" y="3214686"/>
            <a:ext cx="2286016" cy="1711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jpeg"/>
          <p:cNvPicPr>
            <a:picLocks noChangeAspect="1"/>
          </p:cNvPicPr>
          <p:nvPr/>
        </p:nvPicPr>
        <p:blipFill>
          <a:blip r:embed="rId2"/>
          <a:stretch>
            <a:fillRect/>
          </a:stretch>
        </p:blipFill>
        <p:spPr>
          <a:xfrm>
            <a:off x="0" y="0"/>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ge.jpeg"/>
          <p:cNvPicPr>
            <a:picLocks noChangeAspect="1"/>
          </p:cNvPicPr>
          <p:nvPr/>
        </p:nvPicPr>
        <p:blipFill>
          <a:blip r:embed="rId3"/>
          <a:stretch>
            <a:fillRect/>
          </a:stretch>
        </p:blipFill>
        <p:spPr>
          <a:xfrm>
            <a:off x="4286248" y="5286388"/>
            <a:ext cx="1714512" cy="1283962"/>
          </a:xfrm>
          <a:prstGeom prst="rect">
            <a:avLst/>
          </a:prstGeom>
        </p:spPr>
      </p:pic>
      <p:pic>
        <p:nvPicPr>
          <p:cNvPr id="4" name="Picture 3" descr="gs.jpeg"/>
          <p:cNvPicPr>
            <a:picLocks noChangeAspect="1"/>
          </p:cNvPicPr>
          <p:nvPr/>
        </p:nvPicPr>
        <p:blipFill>
          <a:blip r:embed="rId4"/>
          <a:stretch>
            <a:fillRect/>
          </a:stretch>
        </p:blipFill>
        <p:spPr>
          <a:xfrm>
            <a:off x="7215205" y="0"/>
            <a:ext cx="1946331" cy="2714620"/>
          </a:xfrm>
          <a:prstGeom prst="rect">
            <a:avLst/>
          </a:prstGeom>
        </p:spPr>
      </p:pic>
      <p:sp>
        <p:nvSpPr>
          <p:cNvPr id="2" name="Title 1"/>
          <p:cNvSpPr>
            <a:spLocks noGrp="1"/>
          </p:cNvSpPr>
          <p:nvPr>
            <p:ph type="title"/>
          </p:nvPr>
        </p:nvSpPr>
        <p:spPr>
          <a:xfrm>
            <a:off x="1000100" y="0"/>
            <a:ext cx="6572296" cy="1285860"/>
          </a:xfrm>
        </p:spPr>
        <p:txBody>
          <a:bodyPr>
            <a:normAutofit fontScale="90000"/>
          </a:bodyPr>
          <a:lstStyle/>
          <a:p>
            <a:pPr algn="ctr"/>
            <a:r>
              <a:rPr lang="hr-HR" dirty="0" smtClean="0"/>
              <a:t>2.5. </a:t>
            </a:r>
            <a:r>
              <a:rPr lang="en-US" dirty="0" err="1" smtClean="0"/>
              <a:t>Sindrom</a:t>
            </a:r>
            <a:r>
              <a:rPr lang="en-US" dirty="0" smtClean="0"/>
              <a:t> </a:t>
            </a:r>
            <a:r>
              <a:rPr lang="en-US" dirty="0" err="1" smtClean="0"/>
              <a:t>stečene</a:t>
            </a:r>
            <a:r>
              <a:rPr lang="en-US" dirty="0" smtClean="0"/>
              <a:t> </a:t>
            </a:r>
            <a:r>
              <a:rPr lang="en-US" dirty="0" err="1" smtClean="0"/>
              <a:t>imunodeficijencije</a:t>
            </a:r>
            <a:endParaRPr lang="hr-HR" dirty="0"/>
          </a:p>
        </p:txBody>
      </p:sp>
      <p:sp>
        <p:nvSpPr>
          <p:cNvPr id="3" name="Content Placeholder 2"/>
          <p:cNvSpPr>
            <a:spLocks noGrp="1"/>
          </p:cNvSpPr>
          <p:nvPr>
            <p:ph idx="1"/>
          </p:nvPr>
        </p:nvSpPr>
        <p:spPr>
          <a:xfrm>
            <a:off x="1435608" y="1447800"/>
            <a:ext cx="7498080" cy="3838588"/>
          </a:xfrm>
        </p:spPr>
        <p:txBody>
          <a:bodyPr>
            <a:normAutofit/>
          </a:bodyPr>
          <a:lstStyle/>
          <a:p>
            <a:r>
              <a:rPr lang="hr-HR" sz="2400" dirty="0" err="1" smtClean="0"/>
              <a:t>k</a:t>
            </a:r>
            <a:r>
              <a:rPr lang="hr-HR" sz="2400" dirty="0" err="1" smtClean="0"/>
              <a:t>opnica</a:t>
            </a:r>
            <a:r>
              <a:rPr lang="hr-HR" sz="2400" dirty="0" smtClean="0"/>
              <a:t>, SIDA ili AIDS (HIV)</a:t>
            </a:r>
          </a:p>
          <a:p>
            <a:r>
              <a:rPr lang="en-US" sz="2400" dirty="0" smtClean="0"/>
              <a:t>HIV se </a:t>
            </a:r>
            <a:r>
              <a:rPr lang="en-US" sz="2400" dirty="0" err="1" smtClean="0"/>
              <a:t>najčešće</a:t>
            </a:r>
            <a:r>
              <a:rPr lang="en-US" sz="2400" dirty="0" smtClean="0"/>
              <a:t> </a:t>
            </a:r>
            <a:r>
              <a:rPr lang="en-US" sz="2400" dirty="0" err="1" smtClean="0"/>
              <a:t>prenosi</a:t>
            </a:r>
            <a:r>
              <a:rPr lang="en-US" sz="2400" dirty="0" smtClean="0"/>
              <a:t> </a:t>
            </a:r>
            <a:r>
              <a:rPr lang="en-US" sz="2400" dirty="0" err="1" smtClean="0"/>
              <a:t>seksualnim</a:t>
            </a:r>
            <a:r>
              <a:rPr lang="en-US" sz="2400" dirty="0" smtClean="0"/>
              <a:t> </a:t>
            </a:r>
            <a:r>
              <a:rPr lang="en-US" sz="2400" dirty="0" err="1" smtClean="0"/>
              <a:t>činom</a:t>
            </a:r>
            <a:r>
              <a:rPr lang="en-US" sz="2400" dirty="0" smtClean="0"/>
              <a:t>, </a:t>
            </a:r>
            <a:r>
              <a:rPr lang="hr-HR" sz="2400" dirty="0" smtClean="0"/>
              <a:t>     </a:t>
            </a:r>
            <a:r>
              <a:rPr lang="en-US" sz="2400" dirty="0" err="1" smtClean="0"/>
              <a:t>miješanjem</a:t>
            </a:r>
            <a:r>
              <a:rPr lang="en-US" sz="2400" dirty="0" smtClean="0"/>
              <a:t> </a:t>
            </a:r>
            <a:r>
              <a:rPr lang="en-US" sz="2400" dirty="0" err="1" smtClean="0"/>
              <a:t>krv</a:t>
            </a:r>
            <a:r>
              <a:rPr lang="hr-HR" sz="2400" dirty="0" smtClean="0"/>
              <a:t>i ili </a:t>
            </a:r>
            <a:r>
              <a:rPr lang="en-US" sz="2400" dirty="0" err="1" smtClean="0"/>
              <a:t>sjemen</a:t>
            </a:r>
            <a:r>
              <a:rPr lang="hr-HR" sz="2400" dirty="0" smtClean="0"/>
              <a:t>e</a:t>
            </a:r>
            <a:r>
              <a:rPr lang="en-US" sz="2400" dirty="0" smtClean="0"/>
              <a:t> </a:t>
            </a:r>
            <a:r>
              <a:rPr lang="en-US" sz="2400" dirty="0" err="1" smtClean="0"/>
              <a:t>tekućin</a:t>
            </a:r>
            <a:r>
              <a:rPr lang="hr-HR" sz="2400" dirty="0" smtClean="0"/>
              <a:t>e </a:t>
            </a:r>
            <a:r>
              <a:rPr lang="en-US" sz="2400" dirty="0" err="1" smtClean="0"/>
              <a:t>oboljelog</a:t>
            </a:r>
            <a:r>
              <a:rPr lang="en-US" sz="2400" dirty="0" smtClean="0"/>
              <a:t> </a:t>
            </a:r>
            <a:r>
              <a:rPr lang="hr-HR" sz="2400" dirty="0" smtClean="0"/>
              <a:t>              </a:t>
            </a:r>
            <a:r>
              <a:rPr lang="en-US" sz="2400" dirty="0" smtClean="0"/>
              <a:t>s </a:t>
            </a:r>
            <a:r>
              <a:rPr lang="en-US" sz="2400" dirty="0" err="1" smtClean="0"/>
              <a:t>onima</a:t>
            </a:r>
            <a:r>
              <a:rPr lang="en-US" sz="2400" dirty="0" smtClean="0"/>
              <a:t> </a:t>
            </a:r>
            <a:r>
              <a:rPr lang="en-US" sz="2400" dirty="0" err="1" smtClean="0"/>
              <a:t>zdravog</a:t>
            </a:r>
            <a:r>
              <a:rPr lang="en-US" sz="2400" dirty="0" smtClean="0"/>
              <a:t> </a:t>
            </a:r>
            <a:r>
              <a:rPr lang="en-US" sz="2400" dirty="0" err="1" smtClean="0"/>
              <a:t>čovjeka</a:t>
            </a:r>
            <a:r>
              <a:rPr lang="en-US" sz="2400" dirty="0" smtClean="0"/>
              <a:t>, sa </a:t>
            </a:r>
            <a:r>
              <a:rPr lang="en-US" sz="2400" dirty="0" err="1" smtClean="0"/>
              <a:t>majke</a:t>
            </a:r>
            <a:r>
              <a:rPr lang="en-US" sz="2400" dirty="0" smtClean="0"/>
              <a:t> na </a:t>
            </a:r>
            <a:r>
              <a:rPr lang="en-US" sz="2400" dirty="0" err="1" smtClean="0"/>
              <a:t>dijete</a:t>
            </a:r>
            <a:r>
              <a:rPr lang="en-US" sz="2400" dirty="0" smtClean="0"/>
              <a:t> (u </a:t>
            </a:r>
            <a:r>
              <a:rPr lang="en-US" sz="2400" dirty="0" err="1" smtClean="0"/>
              <a:t>trudnoći</a:t>
            </a:r>
            <a:r>
              <a:rPr lang="en-US" sz="2400" dirty="0" smtClean="0"/>
              <a:t>)</a:t>
            </a:r>
            <a:r>
              <a:rPr lang="hr-HR" sz="2400" dirty="0" smtClean="0"/>
              <a:t>..</a:t>
            </a:r>
            <a:endParaRPr lang="hr-HR" sz="2400" dirty="0" smtClean="0"/>
          </a:p>
          <a:p>
            <a:r>
              <a:rPr lang="hr-HR" sz="2400" dirty="0" smtClean="0"/>
              <a:t>z</a:t>
            </a:r>
            <a:r>
              <a:rPr lang="en-US" sz="2400" dirty="0" err="1" smtClean="0"/>
              <a:t>aražena</a:t>
            </a:r>
            <a:r>
              <a:rPr lang="en-US" sz="2400" dirty="0" smtClean="0"/>
              <a:t> </a:t>
            </a:r>
            <a:r>
              <a:rPr lang="en-US" sz="2400" dirty="0" err="1" smtClean="0"/>
              <a:t>majka</a:t>
            </a:r>
            <a:r>
              <a:rPr lang="en-US" sz="2400" dirty="0" smtClean="0"/>
              <a:t> </a:t>
            </a:r>
            <a:r>
              <a:rPr lang="en-US" sz="2400" dirty="0" err="1" smtClean="0"/>
              <a:t>može</a:t>
            </a:r>
            <a:r>
              <a:rPr lang="en-US" sz="2400" dirty="0" smtClean="0"/>
              <a:t> </a:t>
            </a:r>
            <a:r>
              <a:rPr lang="en-US" sz="2400" dirty="0" err="1" smtClean="0"/>
              <a:t>dijete</a:t>
            </a:r>
            <a:r>
              <a:rPr lang="en-US" sz="2400" dirty="0" smtClean="0"/>
              <a:t> </a:t>
            </a:r>
            <a:r>
              <a:rPr lang="en-US" sz="2400" dirty="0" err="1" smtClean="0"/>
              <a:t>zaraziti</a:t>
            </a:r>
            <a:r>
              <a:rPr lang="en-US" sz="2400" dirty="0" smtClean="0"/>
              <a:t> </a:t>
            </a:r>
            <a:r>
              <a:rPr lang="en-US" sz="2400" dirty="0" err="1" smtClean="0"/>
              <a:t>i</a:t>
            </a:r>
            <a:r>
              <a:rPr lang="en-US" sz="2400" dirty="0" smtClean="0"/>
              <a:t> </a:t>
            </a:r>
            <a:r>
              <a:rPr lang="en-US" sz="2400" dirty="0" err="1" smtClean="0"/>
              <a:t>dojenjem</a:t>
            </a:r>
            <a:r>
              <a:rPr lang="hr-HR" sz="2400" dirty="0" smtClean="0"/>
              <a:t>.</a:t>
            </a:r>
          </a:p>
          <a:p>
            <a:r>
              <a:rPr lang="hr-HR" sz="2400" dirty="0" err="1" smtClean="0"/>
              <a:t>z</a:t>
            </a:r>
            <a:r>
              <a:rPr lang="en-US" sz="2400" dirty="0" err="1" smtClean="0"/>
              <a:t>araza</a:t>
            </a:r>
            <a:r>
              <a:rPr lang="en-US" sz="2400" dirty="0" smtClean="0"/>
              <a:t> </a:t>
            </a:r>
            <a:r>
              <a:rPr lang="en-US" sz="2400" dirty="0" smtClean="0"/>
              <a:t>HIV-</a:t>
            </a:r>
            <a:r>
              <a:rPr lang="en-US" sz="2400" dirty="0" err="1" smtClean="0"/>
              <a:t>om</a:t>
            </a:r>
            <a:r>
              <a:rPr lang="en-US" sz="2400" dirty="0" smtClean="0"/>
              <a:t> </a:t>
            </a:r>
            <a:r>
              <a:rPr lang="en-US" sz="2400" dirty="0" err="1" smtClean="0"/>
              <a:t>putem</a:t>
            </a:r>
            <a:r>
              <a:rPr lang="en-US" sz="2400" dirty="0" smtClean="0"/>
              <a:t> </a:t>
            </a:r>
            <a:r>
              <a:rPr lang="en-US" sz="2400" dirty="0" err="1" smtClean="0"/>
              <a:t>spolnog</a:t>
            </a:r>
            <a:r>
              <a:rPr lang="en-US" sz="2400" dirty="0" smtClean="0"/>
              <a:t> </a:t>
            </a:r>
            <a:r>
              <a:rPr lang="en-US" sz="2400" dirty="0" err="1" smtClean="0"/>
              <a:t>odnosa</a:t>
            </a:r>
            <a:r>
              <a:rPr lang="en-US" sz="2400" dirty="0" smtClean="0"/>
              <a:t> </a:t>
            </a:r>
            <a:r>
              <a:rPr lang="en-US" sz="2400" dirty="0" err="1" smtClean="0"/>
              <a:t>može</a:t>
            </a:r>
            <a:r>
              <a:rPr lang="en-US" sz="2400" dirty="0" smtClean="0"/>
              <a:t> se </a:t>
            </a:r>
            <a:r>
              <a:rPr lang="en-US" sz="2400" dirty="0" err="1" smtClean="0"/>
              <a:t>izbjeći</a:t>
            </a:r>
            <a:r>
              <a:rPr lang="en-US" sz="2400" dirty="0" smtClean="0"/>
              <a:t> </a:t>
            </a:r>
            <a:r>
              <a:rPr lang="en-US" sz="2400" dirty="0" err="1" smtClean="0"/>
              <a:t>suzdržavanjem</a:t>
            </a:r>
            <a:r>
              <a:rPr lang="en-US" sz="2400" dirty="0" smtClean="0"/>
              <a:t> </a:t>
            </a:r>
            <a:r>
              <a:rPr lang="en-US" sz="2400" dirty="0" err="1" smtClean="0"/>
              <a:t>od</a:t>
            </a:r>
            <a:r>
              <a:rPr lang="en-US" sz="2400" dirty="0" smtClean="0"/>
              <a:t> </a:t>
            </a:r>
            <a:r>
              <a:rPr lang="en-US" sz="2400" dirty="0" err="1" smtClean="0"/>
              <a:t>spolnih</a:t>
            </a:r>
            <a:r>
              <a:rPr lang="en-US" sz="2400" dirty="0" smtClean="0"/>
              <a:t> </a:t>
            </a:r>
            <a:r>
              <a:rPr lang="en-US" sz="2400" dirty="0" err="1" smtClean="0"/>
              <a:t>odnosa</a:t>
            </a:r>
            <a:r>
              <a:rPr lang="hr-HR" sz="2400" dirty="0" smtClean="0"/>
              <a:t> ili </a:t>
            </a:r>
            <a:r>
              <a:rPr lang="en-US" sz="2400" dirty="0" err="1" smtClean="0"/>
              <a:t>redovit</a:t>
            </a:r>
            <a:r>
              <a:rPr lang="hr-HR" sz="2400" dirty="0" smtClean="0"/>
              <a:t>o</a:t>
            </a:r>
            <a:r>
              <a:rPr lang="en-US" sz="2400" dirty="0" smtClean="0"/>
              <a:t>m </a:t>
            </a:r>
            <a:r>
              <a:rPr lang="en-US" sz="2400" dirty="0" err="1" smtClean="0"/>
              <a:t>i</a:t>
            </a:r>
            <a:r>
              <a:rPr lang="en-US" sz="2400" dirty="0" smtClean="0"/>
              <a:t> </a:t>
            </a:r>
            <a:r>
              <a:rPr lang="en-US" sz="2400" dirty="0" err="1" smtClean="0"/>
              <a:t>ispravn</a:t>
            </a:r>
            <a:r>
              <a:rPr lang="hr-HR" sz="2400" dirty="0" smtClean="0"/>
              <a:t>o</a:t>
            </a:r>
            <a:r>
              <a:rPr lang="en-US" sz="2400" dirty="0" smtClean="0"/>
              <a:t>m </a:t>
            </a:r>
            <a:r>
              <a:rPr lang="en-US" sz="2400" dirty="0" err="1" smtClean="0"/>
              <a:t>uporabom</a:t>
            </a:r>
            <a:r>
              <a:rPr lang="en-US" sz="2400" dirty="0" smtClean="0"/>
              <a:t> </a:t>
            </a:r>
            <a:r>
              <a:rPr lang="en-US" sz="2400" dirty="0" err="1" smtClean="0"/>
              <a:t>kondoma</a:t>
            </a:r>
            <a:r>
              <a:rPr lang="en-US" sz="2400" dirty="0" smtClean="0"/>
              <a:t>.</a:t>
            </a:r>
            <a:endParaRPr lang="hr-HR" sz="2400" dirty="0"/>
          </a:p>
        </p:txBody>
      </p:sp>
      <p:pic>
        <p:nvPicPr>
          <p:cNvPr id="5" name="Picture 4" descr="jtr.jpeg"/>
          <p:cNvPicPr>
            <a:picLocks noChangeAspect="1"/>
          </p:cNvPicPr>
          <p:nvPr/>
        </p:nvPicPr>
        <p:blipFill>
          <a:blip r:embed="rId5"/>
          <a:stretch>
            <a:fillRect/>
          </a:stretch>
        </p:blipFill>
        <p:spPr>
          <a:xfrm>
            <a:off x="1428728" y="5286388"/>
            <a:ext cx="2155367" cy="1309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ij.jpeg"/>
          <p:cNvPicPr>
            <a:picLocks noChangeAspect="1"/>
          </p:cNvPicPr>
          <p:nvPr/>
        </p:nvPicPr>
        <p:blipFill>
          <a:blip r:embed="rId6"/>
          <a:stretch>
            <a:fillRect/>
          </a:stretch>
        </p:blipFill>
        <p:spPr>
          <a:xfrm>
            <a:off x="7643835" y="4572008"/>
            <a:ext cx="1500166" cy="22543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tu.jpeg"/>
          <p:cNvPicPr>
            <a:picLocks noChangeAspect="1"/>
          </p:cNvPicPr>
          <p:nvPr/>
        </p:nvPicPr>
        <p:blipFill>
          <a:blip r:embed="rId2"/>
          <a:stretch>
            <a:fillRect/>
          </a:stretch>
        </p:blipFill>
        <p:spPr>
          <a:xfrm>
            <a:off x="8143868" y="5500702"/>
            <a:ext cx="1000132" cy="11896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ge.jpeg"/>
          <p:cNvPicPr>
            <a:picLocks noChangeAspect="1"/>
          </p:cNvPicPr>
          <p:nvPr/>
        </p:nvPicPr>
        <p:blipFill>
          <a:blip r:embed="rId3"/>
          <a:stretch>
            <a:fillRect/>
          </a:stretch>
        </p:blipFill>
        <p:spPr>
          <a:xfrm>
            <a:off x="0" y="5257800"/>
            <a:ext cx="2133600" cy="1600200"/>
          </a:xfrm>
          <a:prstGeom prst="rect">
            <a:avLst/>
          </a:prstGeom>
        </p:spPr>
      </p:pic>
      <p:pic>
        <p:nvPicPr>
          <p:cNvPr id="4" name="Picture 3" descr="jhzte.jpeg"/>
          <p:cNvPicPr>
            <a:picLocks noChangeAspect="1"/>
          </p:cNvPicPr>
          <p:nvPr/>
        </p:nvPicPr>
        <p:blipFill>
          <a:blip r:embed="rId4"/>
          <a:stretch>
            <a:fillRect/>
          </a:stretch>
        </p:blipFill>
        <p:spPr>
          <a:xfrm>
            <a:off x="7000892" y="0"/>
            <a:ext cx="2143107" cy="1402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214414" y="214290"/>
            <a:ext cx="6215106" cy="1143000"/>
          </a:xfrm>
        </p:spPr>
        <p:txBody>
          <a:bodyPr>
            <a:normAutofit/>
          </a:bodyPr>
          <a:lstStyle/>
          <a:p>
            <a:r>
              <a:rPr lang="hr-HR" dirty="0" smtClean="0"/>
              <a:t>3. Oplodnja jajne stanice </a:t>
            </a:r>
            <a:endParaRPr lang="hr-HR" dirty="0"/>
          </a:p>
        </p:txBody>
      </p:sp>
      <p:sp>
        <p:nvSpPr>
          <p:cNvPr id="3" name="Content Placeholder 2"/>
          <p:cNvSpPr>
            <a:spLocks noGrp="1"/>
          </p:cNvSpPr>
          <p:nvPr>
            <p:ph idx="1"/>
          </p:nvPr>
        </p:nvSpPr>
        <p:spPr>
          <a:xfrm>
            <a:off x="1142976" y="1428736"/>
            <a:ext cx="7498080" cy="4786346"/>
          </a:xfrm>
        </p:spPr>
        <p:txBody>
          <a:bodyPr>
            <a:normAutofit/>
          </a:bodyPr>
          <a:lstStyle/>
          <a:p>
            <a:r>
              <a:rPr lang="hr-HR" sz="2400" dirty="0" err="1" smtClean="0">
                <a:latin typeface="Gill Sans MT (Headings"/>
              </a:rPr>
              <a:t>o</a:t>
            </a:r>
            <a:r>
              <a:rPr lang="en-US" sz="2400" dirty="0" err="1" smtClean="0">
                <a:latin typeface="Gill Sans MT (Headings"/>
              </a:rPr>
              <a:t>plodnja</a:t>
            </a:r>
            <a:r>
              <a:rPr lang="en-US" sz="2400" dirty="0" smtClean="0">
                <a:latin typeface="Gill Sans MT (Headings"/>
              </a:rPr>
              <a:t> </a:t>
            </a:r>
            <a:r>
              <a:rPr lang="en-US" sz="2400" dirty="0" smtClean="0">
                <a:latin typeface="Gill Sans MT (Headings"/>
              </a:rPr>
              <a:t>je </a:t>
            </a:r>
            <a:r>
              <a:rPr lang="en-US" sz="2400" dirty="0" err="1" smtClean="0">
                <a:latin typeface="Gill Sans MT (Headings"/>
              </a:rPr>
              <a:t>stapanje</a:t>
            </a:r>
            <a:r>
              <a:rPr lang="en-US" sz="2400" dirty="0" smtClean="0">
                <a:latin typeface="Gill Sans MT (Headings"/>
              </a:rPr>
              <a:t> </a:t>
            </a:r>
            <a:r>
              <a:rPr lang="en-US" sz="2400" dirty="0" err="1" smtClean="0">
                <a:latin typeface="Gill Sans MT (Headings"/>
              </a:rPr>
              <a:t>muških</a:t>
            </a:r>
            <a:r>
              <a:rPr lang="en-US" sz="2400" dirty="0" smtClean="0">
                <a:latin typeface="Gill Sans MT (Headings"/>
              </a:rPr>
              <a:t> </a:t>
            </a:r>
            <a:r>
              <a:rPr lang="en-US" sz="2400" dirty="0" err="1" smtClean="0">
                <a:latin typeface="Gill Sans MT (Headings"/>
              </a:rPr>
              <a:t>i</a:t>
            </a:r>
            <a:r>
              <a:rPr lang="en-US" sz="2400" dirty="0" smtClean="0">
                <a:latin typeface="Gill Sans MT (Headings"/>
              </a:rPr>
              <a:t> </a:t>
            </a:r>
            <a:r>
              <a:rPr lang="en-US" sz="2400" dirty="0" err="1" smtClean="0">
                <a:latin typeface="Gill Sans MT (Headings"/>
              </a:rPr>
              <a:t>ženskih</a:t>
            </a:r>
            <a:r>
              <a:rPr lang="en-US" sz="2400" dirty="0" smtClean="0">
                <a:latin typeface="Gill Sans MT (Headings"/>
              </a:rPr>
              <a:t> </a:t>
            </a:r>
            <a:r>
              <a:rPr lang="en-US" sz="2400" dirty="0" err="1" smtClean="0">
                <a:latin typeface="Gill Sans MT (Headings"/>
              </a:rPr>
              <a:t>spolnih</a:t>
            </a:r>
            <a:r>
              <a:rPr lang="en-US" sz="2400" dirty="0" smtClean="0">
                <a:latin typeface="Gill Sans MT (Headings"/>
              </a:rPr>
              <a:t> </a:t>
            </a:r>
            <a:r>
              <a:rPr lang="en-US" sz="2400" dirty="0" err="1" smtClean="0">
                <a:latin typeface="Gill Sans MT (Headings"/>
              </a:rPr>
              <a:t>stanica</a:t>
            </a:r>
            <a:r>
              <a:rPr lang="en-US" sz="2400" dirty="0" smtClean="0">
                <a:latin typeface="Gill Sans MT (Headings"/>
              </a:rPr>
              <a:t> </a:t>
            </a:r>
            <a:r>
              <a:rPr lang="en-US" sz="2400" dirty="0" smtClean="0"/>
              <a:t>(</a:t>
            </a:r>
            <a:r>
              <a:rPr lang="en-US" sz="2400" dirty="0" err="1" smtClean="0">
                <a:latin typeface="Gill Sans MT (Head"/>
              </a:rPr>
              <a:t>spermija</a:t>
            </a:r>
            <a:r>
              <a:rPr lang="en-US" sz="2400" dirty="0" smtClean="0"/>
              <a:t> </a:t>
            </a:r>
            <a:r>
              <a:rPr lang="en-US" sz="2400" dirty="0" err="1" smtClean="0">
                <a:latin typeface="Gill Sans MT (Head)"/>
              </a:rPr>
              <a:t>i</a:t>
            </a:r>
            <a:r>
              <a:rPr lang="en-US" sz="2400" dirty="0" smtClean="0">
                <a:latin typeface="Gill Sans MT (Head)"/>
              </a:rPr>
              <a:t> </a:t>
            </a:r>
            <a:r>
              <a:rPr lang="en-US" sz="2400" dirty="0" err="1" smtClean="0">
                <a:latin typeface="Gill Sans MT (Headings"/>
              </a:rPr>
              <a:t>jajnih</a:t>
            </a:r>
            <a:r>
              <a:rPr lang="en-US" sz="2400" dirty="0" smtClean="0">
                <a:latin typeface="Gill Sans MT (Headings"/>
              </a:rPr>
              <a:t> </a:t>
            </a:r>
            <a:r>
              <a:rPr lang="en-US" sz="2400" dirty="0" err="1" smtClean="0">
                <a:latin typeface="Gill Sans MT (Headings"/>
              </a:rPr>
              <a:t>stanica</a:t>
            </a:r>
            <a:r>
              <a:rPr lang="en-US" sz="2400" dirty="0" smtClean="0">
                <a:latin typeface="Gill Sans MT (Headings"/>
              </a:rPr>
              <a:t>).</a:t>
            </a:r>
            <a:endParaRPr lang="hr-HR" sz="2400" dirty="0" smtClean="0">
              <a:latin typeface="Gill Sans MT (Headings"/>
            </a:endParaRPr>
          </a:p>
          <a:p>
            <a:r>
              <a:rPr lang="hr-HR" sz="2400" dirty="0" smtClean="0">
                <a:latin typeface="Gill Sans MT (Head)"/>
              </a:rPr>
              <a:t>t</a:t>
            </a:r>
            <a:r>
              <a:rPr lang="hr-HR" sz="2400" dirty="0" smtClean="0">
                <a:latin typeface="Gill Sans MT (Head)"/>
              </a:rPr>
              <a:t>ek </a:t>
            </a:r>
            <a:r>
              <a:rPr lang="hr-HR" sz="2400" dirty="0" smtClean="0">
                <a:latin typeface="Gill Sans MT (Head)"/>
              </a:rPr>
              <a:t>oko 200 spermija uspije otići do mjesta oplodnje. Jajašce je okruženo tisućama stanica kroz koje se spermiji moraju probiti. Samo jedan od njih stiže do jezgre. Tad se glava spermija spaja s jezgrom jajašca, a spermij gubi svoj rep. Jajašce i spermij oblikuju stanicu koja sadrži 46 kromosoma – 23 od svakog roditelja. U nekoliko sati ta stanica duplicira materijal (DNK) te će se  podijeliti na dva dijela. Oplođenom jajašcu treba oko sedam dana da stigne do maternice nakon što napusti jajnik. </a:t>
            </a:r>
          </a:p>
          <a:p>
            <a:endParaRPr lang="hr-HR" sz="2400" dirty="0" smtClean="0">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jzte.jpeg"/>
          <p:cNvPicPr>
            <a:picLocks noChangeAspect="1"/>
          </p:cNvPicPr>
          <p:nvPr/>
        </p:nvPicPr>
        <p:blipFill>
          <a:blip r:embed="rId2"/>
          <a:stretch>
            <a:fillRect/>
          </a:stretch>
        </p:blipFill>
        <p:spPr>
          <a:xfrm>
            <a:off x="6215074" y="0"/>
            <a:ext cx="1605094" cy="1785950"/>
          </a:xfrm>
          <a:prstGeom prst="rect">
            <a:avLst/>
          </a:prstGeom>
        </p:spPr>
      </p:pic>
      <p:pic>
        <p:nvPicPr>
          <p:cNvPr id="4" name="Picture 3" descr="fe.jpeg"/>
          <p:cNvPicPr>
            <a:picLocks noChangeAspect="1"/>
          </p:cNvPicPr>
          <p:nvPr/>
        </p:nvPicPr>
        <p:blipFill>
          <a:blip r:embed="rId3"/>
          <a:stretch>
            <a:fillRect/>
          </a:stretch>
        </p:blipFill>
        <p:spPr>
          <a:xfrm>
            <a:off x="1000100" y="5010150"/>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hr-HR" dirty="0" smtClean="0"/>
              <a:t>3.1. Curica ili dečko?</a:t>
            </a:r>
            <a:endParaRPr lang="hr-HR" dirty="0"/>
          </a:p>
        </p:txBody>
      </p:sp>
      <p:sp>
        <p:nvSpPr>
          <p:cNvPr id="3" name="Content Placeholder 2"/>
          <p:cNvSpPr>
            <a:spLocks noGrp="1"/>
          </p:cNvSpPr>
          <p:nvPr>
            <p:ph idx="1"/>
          </p:nvPr>
        </p:nvSpPr>
        <p:spPr/>
        <p:txBody>
          <a:bodyPr>
            <a:normAutofit/>
          </a:bodyPr>
          <a:lstStyle/>
          <a:p>
            <a:r>
              <a:rPr lang="hr-HR" sz="2400" dirty="0" smtClean="0"/>
              <a:t>s</a:t>
            </a:r>
            <a:r>
              <a:rPr lang="hr-HR" sz="2400" dirty="0" smtClean="0"/>
              <a:t>pol </a:t>
            </a:r>
            <a:r>
              <a:rPr lang="hr-HR" sz="2400" dirty="0" smtClean="0"/>
              <a:t>djeteta se određuje u trenutku začeća. Od 23 para kromosoma samo 1 par određuje kojeg spola će dijete biti. Ovaj važni par su spolni kromosomi X i Y. Djevojčice imaju dva X kromosoma, dječaci imaju jedan X i jedan Y kromosom. Sva jajašca sadrže jedan X kromosom. Pola spermija sadrže kromosom X, a druga polovica kromosom Y.  Kod oplodnje, kada spermij i jajašce spajaju svoje kromosome, ukoliko spermij nosi kromosom X, dijete će biti djevojčica, a ako nosi kromosom Y, dijete će biti dječak. </a:t>
            </a:r>
            <a:endParaRPr lang="hr-HR" sz="2400" dirty="0"/>
          </a:p>
        </p:txBody>
      </p:sp>
      <p:pic>
        <p:nvPicPr>
          <p:cNvPr id="5" name="Picture 4" descr="ht.jpeg"/>
          <p:cNvPicPr>
            <a:picLocks noChangeAspect="1"/>
          </p:cNvPicPr>
          <p:nvPr/>
        </p:nvPicPr>
        <p:blipFill>
          <a:blip r:embed="rId4"/>
          <a:stretch>
            <a:fillRect/>
          </a:stretch>
        </p:blipFill>
        <p:spPr>
          <a:xfrm>
            <a:off x="7786678" y="0"/>
            <a:ext cx="1357322" cy="1579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jze.jpeg"/>
          <p:cNvPicPr>
            <a:picLocks noChangeAspect="1"/>
          </p:cNvPicPr>
          <p:nvPr/>
        </p:nvPicPr>
        <p:blipFill>
          <a:blip r:embed="rId5"/>
          <a:stretch>
            <a:fillRect/>
          </a:stretch>
        </p:blipFill>
        <p:spPr>
          <a:xfrm>
            <a:off x="4611766" y="5214950"/>
            <a:ext cx="2187681" cy="17907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jtd.jpeg"/>
          <p:cNvPicPr>
            <a:picLocks noChangeAspect="1"/>
          </p:cNvPicPr>
          <p:nvPr/>
        </p:nvPicPr>
        <p:blipFill>
          <a:blip r:embed="rId6"/>
          <a:stretch>
            <a:fillRect/>
          </a:stretch>
        </p:blipFill>
        <p:spPr>
          <a:xfrm>
            <a:off x="3286116" y="5214926"/>
            <a:ext cx="1643074"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jed.jpeg"/>
          <p:cNvPicPr>
            <a:picLocks noChangeAspect="1"/>
          </p:cNvPicPr>
          <p:nvPr/>
        </p:nvPicPr>
        <p:blipFill>
          <a:blip r:embed="rId7"/>
          <a:stretch>
            <a:fillRect/>
          </a:stretch>
        </p:blipFill>
        <p:spPr>
          <a:xfrm>
            <a:off x="6715140" y="5206018"/>
            <a:ext cx="2428860" cy="16519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45920" y="1285860"/>
            <a:ext cx="7498080" cy="1143000"/>
          </a:xfrm>
        </p:spPr>
        <p:txBody>
          <a:bodyPr/>
          <a:lstStyle/>
          <a:p>
            <a:r>
              <a:rPr lang="hr-HR" dirty="0" smtClean="0"/>
              <a:t>4. Prvi znakovi trudnoće</a:t>
            </a:r>
            <a:endParaRPr lang="en-US" dirty="0"/>
          </a:p>
        </p:txBody>
      </p:sp>
      <p:sp>
        <p:nvSpPr>
          <p:cNvPr id="5" name="Content Placeholder 2"/>
          <p:cNvSpPr>
            <a:spLocks noGrp="1"/>
          </p:cNvSpPr>
          <p:nvPr>
            <p:ph idx="1"/>
          </p:nvPr>
        </p:nvSpPr>
        <p:spPr>
          <a:xfrm>
            <a:off x="1500166" y="2643182"/>
            <a:ext cx="6922606" cy="766754"/>
          </a:xfrm>
        </p:spPr>
        <p:txBody>
          <a:bodyPr>
            <a:noAutofit/>
          </a:bodyPr>
          <a:lstStyle/>
          <a:p>
            <a:pPr algn="ctr"/>
            <a:r>
              <a:rPr lang="hr-HR" sz="2800" dirty="0" smtClean="0"/>
              <a:t>i</a:t>
            </a:r>
            <a:r>
              <a:rPr lang="hr-HR" sz="2800" dirty="0" smtClean="0"/>
              <a:t>zostanak </a:t>
            </a:r>
            <a:r>
              <a:rPr lang="hr-HR" sz="2800" dirty="0" smtClean="0"/>
              <a:t>mjesečnice, mučnina i povraćanje, umor, testovi za trudnoću</a:t>
            </a:r>
          </a:p>
        </p:txBody>
      </p:sp>
      <p:pic>
        <p:nvPicPr>
          <p:cNvPr id="6" name="Picture 5" descr="7c8fcd1728_P.jpg"/>
          <p:cNvPicPr>
            <a:picLocks noChangeAspect="1"/>
          </p:cNvPicPr>
          <p:nvPr/>
        </p:nvPicPr>
        <p:blipFill>
          <a:blip r:embed="rId2"/>
          <a:stretch>
            <a:fillRect/>
          </a:stretch>
        </p:blipFill>
        <p:spPr>
          <a:xfrm>
            <a:off x="4071934" y="3473215"/>
            <a:ext cx="5072067" cy="338478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ea.jpeg"/>
          <p:cNvPicPr>
            <a:picLocks noChangeAspect="1"/>
          </p:cNvPicPr>
          <p:nvPr/>
        </p:nvPicPr>
        <p:blipFill>
          <a:blip r:embed="rId2"/>
          <a:stretch>
            <a:fillRect/>
          </a:stretch>
        </p:blipFill>
        <p:spPr>
          <a:xfrm>
            <a:off x="2857488" y="4528604"/>
            <a:ext cx="3500462" cy="2329397"/>
          </a:xfrm>
          <a:prstGeom prst="rect">
            <a:avLst/>
          </a:prstGeom>
        </p:spPr>
      </p:pic>
      <p:pic>
        <p:nvPicPr>
          <p:cNvPr id="11" name="Picture 10" descr="bnrs.jpeg"/>
          <p:cNvPicPr>
            <a:picLocks noChangeAspect="1"/>
          </p:cNvPicPr>
          <p:nvPr/>
        </p:nvPicPr>
        <p:blipFill>
          <a:blip r:embed="rId3"/>
          <a:stretch>
            <a:fillRect/>
          </a:stretch>
        </p:blipFill>
        <p:spPr>
          <a:xfrm>
            <a:off x="7072322" y="4786322"/>
            <a:ext cx="2071678" cy="2071678"/>
          </a:xfrm>
          <a:prstGeom prst="rect">
            <a:avLst/>
          </a:prstGeom>
        </p:spPr>
      </p:pic>
      <p:pic>
        <p:nvPicPr>
          <p:cNvPr id="10" name="Picture 9" descr="bsd.jpeg"/>
          <p:cNvPicPr>
            <a:picLocks noChangeAspect="1"/>
          </p:cNvPicPr>
          <p:nvPr/>
        </p:nvPicPr>
        <p:blipFill>
          <a:blip r:embed="rId4"/>
          <a:stretch>
            <a:fillRect/>
          </a:stretch>
        </p:blipFill>
        <p:spPr>
          <a:xfrm>
            <a:off x="1000100" y="4923095"/>
            <a:ext cx="1357322" cy="1934906"/>
          </a:xfrm>
          <a:prstGeom prst="rect">
            <a:avLst/>
          </a:prstGeom>
        </p:spPr>
      </p:pic>
      <p:sp>
        <p:nvSpPr>
          <p:cNvPr id="2" name="Title 1"/>
          <p:cNvSpPr>
            <a:spLocks noGrp="1"/>
          </p:cNvSpPr>
          <p:nvPr>
            <p:ph type="title"/>
          </p:nvPr>
        </p:nvSpPr>
        <p:spPr/>
        <p:txBody>
          <a:bodyPr/>
          <a:lstStyle/>
          <a:p>
            <a:r>
              <a:rPr lang="hr-HR" dirty="0" smtClean="0"/>
              <a:t>4.1. Izostanak mjesečnice</a:t>
            </a:r>
            <a:endParaRPr lang="en-US" dirty="0"/>
          </a:p>
        </p:txBody>
      </p:sp>
      <p:sp>
        <p:nvSpPr>
          <p:cNvPr id="3" name="Content Placeholder 2"/>
          <p:cNvSpPr>
            <a:spLocks noGrp="1"/>
          </p:cNvSpPr>
          <p:nvPr>
            <p:ph idx="1"/>
          </p:nvPr>
        </p:nvSpPr>
        <p:spPr>
          <a:xfrm>
            <a:off x="1428728" y="1142984"/>
            <a:ext cx="7498080" cy="1266820"/>
          </a:xfrm>
        </p:spPr>
        <p:txBody>
          <a:bodyPr/>
          <a:lstStyle/>
          <a:p>
            <a:r>
              <a:rPr lang="hr-HR" sz="2400" dirty="0" smtClean="0"/>
              <a:t>j</a:t>
            </a:r>
            <a:r>
              <a:rPr lang="hr-HR" sz="2400" dirty="0" smtClean="0"/>
              <a:t>edan </a:t>
            </a:r>
            <a:r>
              <a:rPr lang="hr-HR" sz="2400" dirty="0" smtClean="0"/>
              <a:t>od najjasnijih znakova trudnoće, iako mjesečnica može izostati zbog stresa, bolesti, iznimne promjene u težini.</a:t>
            </a:r>
          </a:p>
          <a:p>
            <a:endParaRPr lang="hr-HR" dirty="0" smtClean="0"/>
          </a:p>
          <a:p>
            <a:pPr>
              <a:buNone/>
            </a:pPr>
            <a:endParaRPr lang="en-US" dirty="0"/>
          </a:p>
        </p:txBody>
      </p:sp>
      <p:sp>
        <p:nvSpPr>
          <p:cNvPr id="4" name="Title 1"/>
          <p:cNvSpPr txBox="1">
            <a:spLocks/>
          </p:cNvSpPr>
          <p:nvPr/>
        </p:nvSpPr>
        <p:spPr>
          <a:xfrm>
            <a:off x="1428728" y="2357430"/>
            <a:ext cx="7498080"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r-HR" sz="43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4.2. Mučnina</a:t>
            </a:r>
            <a:r>
              <a:rPr kumimoji="0" lang="hr-HR" sz="4300" b="0"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i povraćanje</a:t>
            </a:r>
            <a:endParaRPr kumimoji="0" lang="en-US" sz="43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5" name="Content Placeholder 2"/>
          <p:cNvSpPr txBox="1">
            <a:spLocks/>
          </p:cNvSpPr>
          <p:nvPr/>
        </p:nvSpPr>
        <p:spPr>
          <a:xfrm>
            <a:off x="1645920" y="3286124"/>
            <a:ext cx="7498080" cy="857256"/>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r>
              <a:rPr lang="hr-HR" sz="2400" dirty="0" smtClean="0"/>
              <a:t>m</a:t>
            </a:r>
            <a:r>
              <a:rPr kumimoji="0" lang="hr-HR" sz="2400" b="0" i="0" u="none" strike="noStrike" kern="1200" cap="none" spc="0" normalizeH="0" baseline="0" noProof="0" dirty="0" err="1" smtClean="0">
                <a:ln>
                  <a:noFill/>
                </a:ln>
                <a:solidFill>
                  <a:schemeClr val="tx1"/>
                </a:solidFill>
                <a:effectLst/>
                <a:uLnTx/>
                <a:uFillTx/>
                <a:latin typeface="+mn-lt"/>
                <a:ea typeface="+mn-ea"/>
                <a:cs typeface="+mn-cs"/>
              </a:rPr>
              <a:t>učnina</a:t>
            </a:r>
            <a:r>
              <a:rPr kumimoji="0" lang="hr-HR" sz="2400" b="0" i="0" u="none" strike="noStrike" kern="1200" cap="none" spc="0" normalizeH="0" noProof="0" dirty="0" smtClean="0">
                <a:ln>
                  <a:noFill/>
                </a:ln>
                <a:solidFill>
                  <a:schemeClr val="tx1"/>
                </a:solidFill>
                <a:effectLst/>
                <a:uLnTx/>
                <a:uFillTx/>
                <a:latin typeface="+mn-lt"/>
                <a:ea typeface="+mn-ea"/>
                <a:cs typeface="+mn-cs"/>
              </a:rPr>
              <a:t> </a:t>
            </a:r>
            <a:r>
              <a:rPr kumimoji="0" lang="hr-HR" sz="2400" b="0" i="0" u="none" strike="noStrike" kern="1200" cap="none" spc="0" normalizeH="0" noProof="0" dirty="0" smtClean="0">
                <a:ln>
                  <a:noFill/>
                </a:ln>
                <a:solidFill>
                  <a:schemeClr val="tx1"/>
                </a:solidFill>
                <a:effectLst/>
                <a:uLnTx/>
                <a:uFillTx/>
                <a:latin typeface="+mn-lt"/>
                <a:ea typeface="+mn-ea"/>
                <a:cs typeface="+mn-cs"/>
              </a:rPr>
              <a:t>je najčešća tegoba u ranoj trudnoći te ju osjeća većina žena od 5.-6. tjedna trudnoće.</a:t>
            </a: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txBox="1">
            <a:spLocks/>
          </p:cNvSpPr>
          <p:nvPr/>
        </p:nvSpPr>
        <p:spPr>
          <a:xfrm>
            <a:off x="1071538" y="4071942"/>
            <a:ext cx="8072462" cy="1143000"/>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hr-HR" sz="2600" dirty="0" smtClean="0">
                <a:latin typeface="+mj-lt"/>
                <a:ea typeface="+mj-ea"/>
                <a:cs typeface="+mj-cs"/>
              </a:rPr>
              <a:t>u</a:t>
            </a:r>
            <a:r>
              <a:rPr kumimoji="0" lang="hr-HR" sz="2600" b="0" i="0" u="none" strike="noStrike" kern="1200" cap="none" spc="0" normalizeH="0" baseline="0" noProof="0" dirty="0" smtClean="0">
                <a:ln>
                  <a:noFill/>
                </a:ln>
                <a:uLnTx/>
                <a:uFillTx/>
                <a:latin typeface="+mj-lt"/>
                <a:ea typeface="+mj-ea"/>
                <a:cs typeface="+mj-cs"/>
              </a:rPr>
              <a:t>mor</a:t>
            </a:r>
            <a:r>
              <a:rPr kumimoji="0" lang="hr-HR" sz="2600" b="0" i="0" u="none" strike="noStrike" kern="1200" cap="none" spc="0" normalizeH="0" baseline="0" noProof="0" dirty="0" smtClean="0">
                <a:ln>
                  <a:noFill/>
                </a:ln>
                <a:uLnTx/>
                <a:uFillTx/>
                <a:latin typeface="+mj-lt"/>
                <a:ea typeface="+mj-ea"/>
                <a:cs typeface="+mj-cs"/>
              </a:rPr>
              <a:t>, osjetljivost</a:t>
            </a:r>
            <a:r>
              <a:rPr kumimoji="0" lang="hr-HR" sz="2600" b="0" i="0" u="none" strike="noStrike" kern="1200" cap="none" spc="0" normalizeH="0" noProof="0" dirty="0" smtClean="0">
                <a:ln>
                  <a:noFill/>
                </a:ln>
                <a:uLnTx/>
                <a:uFillTx/>
                <a:latin typeface="+mj-lt"/>
                <a:ea typeface="+mj-ea"/>
                <a:cs typeface="+mj-cs"/>
              </a:rPr>
              <a:t> grudi, promjene u okusu i mirisu, zatvor, promjene u raspoloženju, učestalo mokrenje...</a:t>
            </a:r>
            <a:endParaRPr kumimoji="0" lang="en-US" sz="2600" b="0" i="0" u="none" strike="noStrike" kern="1200" cap="none" spc="0" normalizeH="0" baseline="0" noProof="0" dirty="0">
              <a:ln>
                <a:noFill/>
              </a:ln>
              <a:uLnTx/>
              <a:uFillTx/>
              <a:latin typeface="+mj-lt"/>
              <a:ea typeface="+mj-ea"/>
              <a:cs typeface="+mj-cs"/>
            </a:endParaRPr>
          </a:p>
        </p:txBody>
      </p:sp>
      <p:sp>
        <p:nvSpPr>
          <p:cNvPr id="9" name="Content Placeholder 2"/>
          <p:cNvSpPr txBox="1">
            <a:spLocks/>
          </p:cNvSpPr>
          <p:nvPr/>
        </p:nvSpPr>
        <p:spPr>
          <a:xfrm>
            <a:off x="1645920" y="5286388"/>
            <a:ext cx="7498080" cy="1266820"/>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endParaRPr kumimoji="0" lang="hr-HR" sz="24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tabLst/>
              <a:defRPr/>
            </a:pPr>
            <a:r>
              <a:rPr kumimoji="0" lang="hr-HR" sz="3200" b="0" i="0" u="none" strike="noStrike" kern="1200" cap="none" spc="0" normalizeH="0" baseline="0" noProof="0" dirty="0" smtClean="0">
                <a:ln>
                  <a:noFill/>
                </a:ln>
                <a:solidFill>
                  <a:schemeClr val="tx1"/>
                </a:solidFill>
                <a:effectLst/>
                <a:uLnTx/>
                <a:uFillTx/>
                <a:latin typeface="+mn-lt"/>
                <a:ea typeface="+mn-ea"/>
                <a:cs typeface="+mn-cs"/>
              </a:rPr>
              <a:t> </a:t>
            </a: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hds.jpeg"/>
          <p:cNvPicPr>
            <a:picLocks noChangeAspect="1"/>
          </p:cNvPicPr>
          <p:nvPr/>
        </p:nvPicPr>
        <p:blipFill>
          <a:blip r:embed="rId2"/>
          <a:stretch>
            <a:fillRect/>
          </a:stretch>
        </p:blipFill>
        <p:spPr>
          <a:xfrm>
            <a:off x="1000100" y="5244966"/>
            <a:ext cx="1214446" cy="1613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descr="images.jpeg"/>
          <p:cNvPicPr>
            <a:picLocks noChangeAspect="1"/>
          </p:cNvPicPr>
          <p:nvPr/>
        </p:nvPicPr>
        <p:blipFill>
          <a:blip r:embed="rId3"/>
          <a:stretch>
            <a:fillRect/>
          </a:stretch>
        </p:blipFill>
        <p:spPr>
          <a:xfrm>
            <a:off x="2214546" y="5335667"/>
            <a:ext cx="2428892" cy="15223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bnfsd.jpeg"/>
          <p:cNvPicPr>
            <a:picLocks noChangeAspect="1"/>
          </p:cNvPicPr>
          <p:nvPr/>
        </p:nvPicPr>
        <p:blipFill>
          <a:blip r:embed="rId4"/>
          <a:stretch>
            <a:fillRect/>
          </a:stretch>
        </p:blipFill>
        <p:spPr>
          <a:xfrm>
            <a:off x="7215206" y="0"/>
            <a:ext cx="1824034" cy="1502585"/>
          </a:xfrm>
          <a:prstGeom prst="rect">
            <a:avLst/>
          </a:prstGeom>
        </p:spPr>
      </p:pic>
      <p:sp>
        <p:nvSpPr>
          <p:cNvPr id="2" name="Title 1"/>
          <p:cNvSpPr>
            <a:spLocks noGrp="1"/>
          </p:cNvSpPr>
          <p:nvPr>
            <p:ph type="title"/>
          </p:nvPr>
        </p:nvSpPr>
        <p:spPr>
          <a:xfrm>
            <a:off x="1285852" y="214290"/>
            <a:ext cx="7498080" cy="1143000"/>
          </a:xfrm>
        </p:spPr>
        <p:txBody>
          <a:bodyPr/>
          <a:lstStyle/>
          <a:p>
            <a:r>
              <a:rPr lang="hr-HR" dirty="0" smtClean="0"/>
              <a:t>4.3. Testovi za trudnoću</a:t>
            </a:r>
            <a:endParaRPr lang="en-US" dirty="0"/>
          </a:p>
        </p:txBody>
      </p:sp>
      <p:sp>
        <p:nvSpPr>
          <p:cNvPr id="3" name="Content Placeholder 2"/>
          <p:cNvSpPr>
            <a:spLocks noGrp="1"/>
          </p:cNvSpPr>
          <p:nvPr>
            <p:ph idx="1"/>
          </p:nvPr>
        </p:nvSpPr>
        <p:spPr>
          <a:xfrm>
            <a:off x="1000100" y="1447800"/>
            <a:ext cx="7933588" cy="4800600"/>
          </a:xfrm>
        </p:spPr>
        <p:txBody>
          <a:bodyPr/>
          <a:lstStyle/>
          <a:p>
            <a:r>
              <a:rPr lang="hr-HR" dirty="0" smtClean="0"/>
              <a:t>k</a:t>
            </a:r>
            <a:r>
              <a:rPr lang="hr-HR" dirty="0" smtClean="0"/>
              <a:t>ućni </a:t>
            </a:r>
            <a:r>
              <a:rPr lang="hr-HR" dirty="0" smtClean="0"/>
              <a:t>testovi koji se mogu kupiti u ljekarni, potvrđuju trudnoću otkrivajući HCG u urinu.  Ako su nalazi urina nedovoljni, liječnik može koristiti pretrage krvi kako bi otkrio datum začeća. Četiri do šest tjedana nakon začeća liječnik će dobiti definitivan dokaz trudnoće pregledavajući osobu interno.</a:t>
            </a:r>
            <a:endParaRPr lang="en-US" dirty="0"/>
          </a:p>
        </p:txBody>
      </p:sp>
      <p:pic>
        <p:nvPicPr>
          <p:cNvPr id="5" name="Picture 4" descr="MTN006.jpg"/>
          <p:cNvPicPr>
            <a:picLocks noChangeAspect="1"/>
          </p:cNvPicPr>
          <p:nvPr/>
        </p:nvPicPr>
        <p:blipFill>
          <a:blip r:embed="rId5" cstate="print"/>
          <a:stretch>
            <a:fillRect/>
          </a:stretch>
        </p:blipFill>
        <p:spPr>
          <a:xfrm>
            <a:off x="6715140" y="5026080"/>
            <a:ext cx="2428859" cy="18099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hds.jpeg"/>
          <p:cNvPicPr>
            <a:picLocks noChangeAspect="1"/>
          </p:cNvPicPr>
          <p:nvPr/>
        </p:nvPicPr>
        <p:blipFill>
          <a:blip r:embed="rId6"/>
          <a:stretch>
            <a:fillRect/>
          </a:stretch>
        </p:blipFill>
        <p:spPr>
          <a:xfrm>
            <a:off x="4643438" y="5314582"/>
            <a:ext cx="2071702" cy="15434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2"/>
          <a:stretch>
            <a:fillRect/>
          </a:stretch>
        </p:blipFill>
        <p:spPr>
          <a:xfrm>
            <a:off x="1000100" y="0"/>
            <a:ext cx="2729620" cy="6858000"/>
          </a:xfrm>
          <a:prstGeom prst="rect">
            <a:avLst/>
          </a:prstGeom>
        </p:spPr>
      </p:pic>
      <p:sp>
        <p:nvSpPr>
          <p:cNvPr id="2" name="Title 1"/>
          <p:cNvSpPr>
            <a:spLocks noGrp="1"/>
          </p:cNvSpPr>
          <p:nvPr>
            <p:ph type="title"/>
          </p:nvPr>
        </p:nvSpPr>
        <p:spPr>
          <a:xfrm>
            <a:off x="1645920" y="1285860"/>
            <a:ext cx="7498080" cy="1143000"/>
          </a:xfrm>
        </p:spPr>
        <p:txBody>
          <a:bodyPr/>
          <a:lstStyle/>
          <a:p>
            <a:pPr algn="ctr"/>
            <a:r>
              <a:rPr lang="hr-HR" dirty="0" smtClean="0">
                <a:solidFill>
                  <a:schemeClr val="tx1"/>
                </a:solidFill>
              </a:rPr>
              <a:t>1. Kontracepcijska</a:t>
            </a:r>
            <a:r>
              <a:rPr lang="hr-HR" dirty="0" smtClean="0"/>
              <a:t> </a:t>
            </a:r>
            <a:r>
              <a:rPr lang="hr-HR" dirty="0" smtClean="0">
                <a:solidFill>
                  <a:schemeClr val="tx1"/>
                </a:solidFill>
              </a:rPr>
              <a:t>sredstva</a:t>
            </a:r>
            <a:r>
              <a:rPr lang="hr-HR" dirty="0" smtClean="0"/>
              <a:t> </a:t>
            </a:r>
            <a:endParaRPr lang="en-US" dirty="0"/>
          </a:p>
        </p:txBody>
      </p:sp>
      <p:sp>
        <p:nvSpPr>
          <p:cNvPr id="3" name="Content Placeholder 2"/>
          <p:cNvSpPr>
            <a:spLocks noGrp="1"/>
          </p:cNvSpPr>
          <p:nvPr>
            <p:ph idx="1"/>
          </p:nvPr>
        </p:nvSpPr>
        <p:spPr>
          <a:xfrm>
            <a:off x="1500166" y="2643182"/>
            <a:ext cx="6922606" cy="766754"/>
          </a:xfrm>
        </p:spPr>
        <p:txBody>
          <a:bodyPr>
            <a:noAutofit/>
          </a:bodyPr>
          <a:lstStyle/>
          <a:p>
            <a:pPr algn="ctr"/>
            <a:r>
              <a:rPr lang="hr-HR" sz="2800" dirty="0" smtClean="0"/>
              <a:t>Zaštita od spolno prenosivih bolesti i neželjene trudnoće</a:t>
            </a:r>
          </a:p>
        </p:txBody>
      </p:sp>
      <p:pic>
        <p:nvPicPr>
          <p:cNvPr id="9" name="Picture 6" descr="Durex"/>
          <p:cNvPicPr>
            <a:picLocks noChangeAspect="1" noChangeArrowheads="1" noCrop="1"/>
          </p:cNvPicPr>
          <p:nvPr/>
        </p:nvPicPr>
        <p:blipFill>
          <a:blip r:embed="rId3"/>
          <a:srcRect/>
          <a:stretch>
            <a:fillRect/>
          </a:stretch>
        </p:blipFill>
        <p:spPr bwMode="auto">
          <a:xfrm>
            <a:off x="5429256" y="4071942"/>
            <a:ext cx="3028329" cy="236697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xit" presetSubtype="4" fill="hold" nodeType="withEffect">
                                  <p:stCondLst>
                                    <p:cond delay="0"/>
                                  </p:stCondLst>
                                  <p:childTnLst>
                                    <p:anim calcmode="lin" valueType="num">
                                      <p:cBhvr additive="base">
                                        <p:cTn id="6" dur="5000"/>
                                        <p:tgtEl>
                                          <p:spTgt spid="9"/>
                                        </p:tgtEl>
                                        <p:attrNameLst>
                                          <p:attrName>ppt_x</p:attrName>
                                        </p:attrNameLst>
                                      </p:cBhvr>
                                      <p:tavLst>
                                        <p:tav tm="0">
                                          <p:val>
                                            <p:strVal val="ppt_x"/>
                                          </p:val>
                                        </p:tav>
                                        <p:tav tm="100000">
                                          <p:val>
                                            <p:strVal val="ppt_x"/>
                                          </p:val>
                                        </p:tav>
                                      </p:tavLst>
                                    </p:anim>
                                    <p:anim calcmode="lin" valueType="num">
                                      <p:cBhvr additive="base">
                                        <p:cTn id="7" dur="5000"/>
                                        <p:tgtEl>
                                          <p:spTgt spid="9"/>
                                        </p:tgtEl>
                                        <p:attrNameLst>
                                          <p:attrName>ppt_y</p:attrName>
                                        </p:attrNameLst>
                                      </p:cBhvr>
                                      <p:tavLst>
                                        <p:tav tm="0">
                                          <p:val>
                                            <p:strVal val="ppt_y"/>
                                          </p:val>
                                        </p:tav>
                                        <p:tav tm="100000">
                                          <p:val>
                                            <p:strVal val="1+ppt_h/2"/>
                                          </p:val>
                                        </p:tav>
                                      </p:tavLst>
                                    </p:anim>
                                    <p:set>
                                      <p:cBhvr>
                                        <p:cTn id="8" dur="1" fill="hold">
                                          <p:stCondLst>
                                            <p:cond delay="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14290"/>
            <a:ext cx="7498080" cy="1143000"/>
          </a:xfrm>
        </p:spPr>
        <p:txBody>
          <a:bodyPr/>
          <a:lstStyle/>
          <a:p>
            <a:pPr algn="ctr"/>
            <a:r>
              <a:rPr lang="hr-HR" dirty="0" smtClean="0"/>
              <a:t>5. Trudnoća kroz tjedne</a:t>
            </a:r>
            <a:endParaRPr lang="hr-HR" dirty="0"/>
          </a:p>
        </p:txBody>
      </p:sp>
      <p:pic>
        <p:nvPicPr>
          <p:cNvPr id="4" name="Picture 3" descr="pregnancy.jpg"/>
          <p:cNvPicPr>
            <a:picLocks noChangeAspect="1"/>
          </p:cNvPicPr>
          <p:nvPr/>
        </p:nvPicPr>
        <p:blipFill>
          <a:blip r:embed="rId2"/>
          <a:stretch>
            <a:fillRect/>
          </a:stretch>
        </p:blipFill>
        <p:spPr>
          <a:xfrm>
            <a:off x="991950" y="1428737"/>
            <a:ext cx="8152050" cy="542926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w.jpeg"/>
          <p:cNvPicPr>
            <a:picLocks noChangeAspect="1"/>
          </p:cNvPicPr>
          <p:nvPr/>
        </p:nvPicPr>
        <p:blipFill>
          <a:blip r:embed="rId2"/>
          <a:stretch>
            <a:fillRect/>
          </a:stretch>
        </p:blipFill>
        <p:spPr>
          <a:xfrm>
            <a:off x="1000100" y="4714884"/>
            <a:ext cx="1705563" cy="2143116"/>
          </a:xfrm>
          <a:prstGeom prst="rect">
            <a:avLst/>
          </a:prstGeom>
        </p:spPr>
      </p:pic>
      <p:pic>
        <p:nvPicPr>
          <p:cNvPr id="8" name="Picture 7" descr="yf.jpeg"/>
          <p:cNvPicPr>
            <a:picLocks noChangeAspect="1"/>
          </p:cNvPicPr>
          <p:nvPr/>
        </p:nvPicPr>
        <p:blipFill>
          <a:blip r:embed="rId3"/>
          <a:stretch>
            <a:fillRect/>
          </a:stretch>
        </p:blipFill>
        <p:spPr>
          <a:xfrm>
            <a:off x="4143372" y="4500570"/>
            <a:ext cx="1564556" cy="2143116"/>
          </a:xfrm>
          <a:prstGeom prst="rect">
            <a:avLst/>
          </a:prstGeom>
        </p:spPr>
      </p:pic>
      <p:pic>
        <p:nvPicPr>
          <p:cNvPr id="7" name="Picture 6" descr="vsd.jpeg"/>
          <p:cNvPicPr>
            <a:picLocks noChangeAspect="1"/>
          </p:cNvPicPr>
          <p:nvPr/>
        </p:nvPicPr>
        <p:blipFill>
          <a:blip r:embed="rId4"/>
          <a:stretch>
            <a:fillRect/>
          </a:stretch>
        </p:blipFill>
        <p:spPr>
          <a:xfrm>
            <a:off x="2786051" y="4786322"/>
            <a:ext cx="1378522" cy="2071678"/>
          </a:xfrm>
          <a:prstGeom prst="rect">
            <a:avLst/>
          </a:prstGeom>
        </p:spPr>
      </p:pic>
      <p:sp>
        <p:nvSpPr>
          <p:cNvPr id="2" name="Title 1"/>
          <p:cNvSpPr>
            <a:spLocks noGrp="1"/>
          </p:cNvSpPr>
          <p:nvPr>
            <p:ph type="title"/>
          </p:nvPr>
        </p:nvSpPr>
        <p:spPr>
          <a:xfrm>
            <a:off x="1071538" y="214290"/>
            <a:ext cx="7498080" cy="1143000"/>
          </a:xfrm>
        </p:spPr>
        <p:txBody>
          <a:bodyPr/>
          <a:lstStyle/>
          <a:p>
            <a:r>
              <a:rPr lang="hr-HR" dirty="0" smtClean="0"/>
              <a:t>Prvo tromjesečje</a:t>
            </a:r>
            <a:endParaRPr lang="hr-HR" dirty="0"/>
          </a:p>
        </p:txBody>
      </p:sp>
      <p:sp>
        <p:nvSpPr>
          <p:cNvPr id="3" name="Content Placeholder 2"/>
          <p:cNvSpPr>
            <a:spLocks noGrp="1"/>
          </p:cNvSpPr>
          <p:nvPr>
            <p:ph idx="1"/>
          </p:nvPr>
        </p:nvSpPr>
        <p:spPr>
          <a:xfrm>
            <a:off x="1071538" y="1357298"/>
            <a:ext cx="7498080" cy="4800600"/>
          </a:xfrm>
        </p:spPr>
        <p:txBody>
          <a:bodyPr/>
          <a:lstStyle/>
          <a:p>
            <a:r>
              <a:rPr lang="hr-HR" sz="2400" dirty="0" smtClean="0"/>
              <a:t>p</a:t>
            </a:r>
            <a:r>
              <a:rPr lang="hr-HR" sz="2400" dirty="0" smtClean="0"/>
              <a:t>rvih </a:t>
            </a:r>
            <a:r>
              <a:rPr lang="hr-HR" sz="2400" dirty="0" smtClean="0"/>
              <a:t>četiri tjedana žena neće izgledati drugačije, no dijete će se početi razvijati. Formirati će se njegov mozak i leđna moždina.</a:t>
            </a:r>
          </a:p>
          <a:p>
            <a:r>
              <a:rPr lang="hr-HR" sz="2400" dirty="0" smtClean="0"/>
              <a:t>o</a:t>
            </a:r>
            <a:r>
              <a:rPr lang="hr-HR" sz="2400" dirty="0" smtClean="0"/>
              <a:t>d </a:t>
            </a:r>
            <a:r>
              <a:rPr lang="hr-HR" sz="2400" dirty="0" smtClean="0"/>
              <a:t>petog do devetog tjedna pojavljuju se najraniji znakovi trudnoće (umor, promjene u mirisu i okusu, promjene raspoloženja, itd.)</a:t>
            </a:r>
          </a:p>
          <a:p>
            <a:r>
              <a:rPr lang="hr-HR" sz="2400" dirty="0" smtClean="0"/>
              <a:t>t</a:t>
            </a:r>
            <a:r>
              <a:rPr lang="hr-HR" sz="2400" dirty="0" smtClean="0"/>
              <a:t>ijekom </a:t>
            </a:r>
            <a:r>
              <a:rPr lang="hr-HR" sz="2400" dirty="0" smtClean="0"/>
              <a:t>11., 12. i 13. tjedna trudnoće, žena će imati poriv za često mokrenje, pojavljivat će se mučnine, vrtoglavice...</a:t>
            </a:r>
          </a:p>
          <a:p>
            <a:endParaRPr lang="hr-HR" dirty="0"/>
          </a:p>
        </p:txBody>
      </p:sp>
      <p:pic>
        <p:nvPicPr>
          <p:cNvPr id="10" name="Picture 9" descr="hdn.jpeg"/>
          <p:cNvPicPr>
            <a:picLocks noChangeAspect="1"/>
          </p:cNvPicPr>
          <p:nvPr/>
        </p:nvPicPr>
        <p:blipFill>
          <a:blip r:embed="rId5"/>
          <a:stretch>
            <a:fillRect/>
          </a:stretch>
        </p:blipFill>
        <p:spPr>
          <a:xfrm>
            <a:off x="5987084" y="4643447"/>
            <a:ext cx="3156916" cy="2214553"/>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zr.jpeg"/>
          <p:cNvPicPr>
            <a:picLocks noChangeAspect="1"/>
          </p:cNvPicPr>
          <p:nvPr/>
        </p:nvPicPr>
        <p:blipFill>
          <a:blip r:embed="rId2"/>
          <a:stretch>
            <a:fillRect/>
          </a:stretch>
        </p:blipFill>
        <p:spPr>
          <a:xfrm>
            <a:off x="4643438" y="3852139"/>
            <a:ext cx="2000264" cy="3005861"/>
          </a:xfrm>
          <a:prstGeom prst="rect">
            <a:avLst/>
          </a:prstGeom>
        </p:spPr>
      </p:pic>
      <p:pic>
        <p:nvPicPr>
          <p:cNvPr id="6" name="Picture 5" descr="krz.jpeg"/>
          <p:cNvPicPr>
            <a:picLocks noChangeAspect="1"/>
          </p:cNvPicPr>
          <p:nvPr/>
        </p:nvPicPr>
        <p:blipFill>
          <a:blip r:embed="rId3"/>
          <a:stretch>
            <a:fillRect/>
          </a:stretch>
        </p:blipFill>
        <p:spPr>
          <a:xfrm>
            <a:off x="7000892" y="3666633"/>
            <a:ext cx="2143108" cy="3191367"/>
          </a:xfrm>
          <a:prstGeom prst="rect">
            <a:avLst/>
          </a:prstGeom>
        </p:spPr>
      </p:pic>
      <p:sp>
        <p:nvSpPr>
          <p:cNvPr id="2" name="Title 1"/>
          <p:cNvSpPr>
            <a:spLocks noGrp="1"/>
          </p:cNvSpPr>
          <p:nvPr>
            <p:ph type="title"/>
          </p:nvPr>
        </p:nvSpPr>
        <p:spPr/>
        <p:txBody>
          <a:bodyPr/>
          <a:lstStyle/>
          <a:p>
            <a:r>
              <a:rPr lang="hr-HR" dirty="0" smtClean="0"/>
              <a:t>Drugo tromjesečje</a:t>
            </a:r>
            <a:endParaRPr lang="hr-HR" dirty="0"/>
          </a:p>
        </p:txBody>
      </p:sp>
      <p:sp>
        <p:nvSpPr>
          <p:cNvPr id="3" name="Content Placeholder 2"/>
          <p:cNvSpPr>
            <a:spLocks noGrp="1"/>
          </p:cNvSpPr>
          <p:nvPr>
            <p:ph idx="1"/>
          </p:nvPr>
        </p:nvSpPr>
        <p:spPr>
          <a:xfrm>
            <a:off x="1071538" y="1428736"/>
            <a:ext cx="7929618" cy="2909894"/>
          </a:xfrm>
        </p:spPr>
        <p:txBody>
          <a:bodyPr>
            <a:normAutofit/>
          </a:bodyPr>
          <a:lstStyle/>
          <a:p>
            <a:r>
              <a:rPr lang="hr-HR" sz="2400" dirty="0" smtClean="0"/>
              <a:t>14-19 tjedan posteljica je u cijelosti formirana te preuzima ulogu proizvodnje hormona. Jutarnja mučnina nestaje.</a:t>
            </a:r>
          </a:p>
          <a:p>
            <a:r>
              <a:rPr lang="hr-HR" sz="2400" dirty="0" smtClean="0"/>
              <a:t>o</a:t>
            </a:r>
            <a:r>
              <a:rPr lang="hr-HR" sz="2400" dirty="0" smtClean="0"/>
              <a:t>d </a:t>
            </a:r>
            <a:r>
              <a:rPr lang="hr-HR" sz="2400" dirty="0" smtClean="0"/>
              <a:t>18. do 19. tjedna madeži i pjege trudnice tamne, a tijekom 23. tjedna počinje akomulacija masnih naslaga oko prsa i bokova. Sve do 27. tjedna mišići dna zdjelice se rastežu, srce i bubrezi trudnice rade jače. </a:t>
            </a:r>
          </a:p>
          <a:p>
            <a:endParaRPr lang="hr-HR" sz="2400" dirty="0" smtClean="0"/>
          </a:p>
          <a:p>
            <a:endParaRPr lang="hr-HR" dirty="0"/>
          </a:p>
        </p:txBody>
      </p:sp>
      <p:pic>
        <p:nvPicPr>
          <p:cNvPr id="9" name="Picture 8" descr="kf.jpeg"/>
          <p:cNvPicPr>
            <a:picLocks noChangeAspect="1"/>
          </p:cNvPicPr>
          <p:nvPr/>
        </p:nvPicPr>
        <p:blipFill>
          <a:blip r:embed="rId4"/>
          <a:stretch>
            <a:fillRect/>
          </a:stretch>
        </p:blipFill>
        <p:spPr>
          <a:xfrm>
            <a:off x="1000099" y="5000636"/>
            <a:ext cx="3250387" cy="185736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gt.jpeg"/>
          <p:cNvPicPr>
            <a:picLocks noChangeAspect="1"/>
          </p:cNvPicPr>
          <p:nvPr/>
        </p:nvPicPr>
        <p:blipFill>
          <a:blip r:embed="rId2"/>
          <a:stretch>
            <a:fillRect/>
          </a:stretch>
        </p:blipFill>
        <p:spPr>
          <a:xfrm>
            <a:off x="6715140" y="3729923"/>
            <a:ext cx="2428860" cy="3128077"/>
          </a:xfrm>
          <a:prstGeom prst="rect">
            <a:avLst/>
          </a:prstGeom>
        </p:spPr>
      </p:pic>
      <p:pic>
        <p:nvPicPr>
          <p:cNvPr id="5" name="Picture 4" descr="hte.jpeg"/>
          <p:cNvPicPr>
            <a:picLocks noChangeAspect="1"/>
          </p:cNvPicPr>
          <p:nvPr/>
        </p:nvPicPr>
        <p:blipFill>
          <a:blip r:embed="rId3"/>
          <a:stretch>
            <a:fillRect/>
          </a:stretch>
        </p:blipFill>
        <p:spPr>
          <a:xfrm>
            <a:off x="1000100" y="5114925"/>
            <a:ext cx="2619375" cy="1743075"/>
          </a:xfrm>
          <a:prstGeom prst="rect">
            <a:avLst/>
          </a:prstGeom>
        </p:spPr>
      </p:pic>
      <p:pic>
        <p:nvPicPr>
          <p:cNvPr id="4" name="Picture 3" descr="iur.jpeg"/>
          <p:cNvPicPr>
            <a:picLocks noChangeAspect="1"/>
          </p:cNvPicPr>
          <p:nvPr/>
        </p:nvPicPr>
        <p:blipFill>
          <a:blip r:embed="rId4"/>
          <a:stretch>
            <a:fillRect/>
          </a:stretch>
        </p:blipFill>
        <p:spPr>
          <a:xfrm>
            <a:off x="7400925" y="0"/>
            <a:ext cx="1743075" cy="2619375"/>
          </a:xfrm>
          <a:prstGeom prst="rect">
            <a:avLst/>
          </a:prstGeom>
        </p:spPr>
      </p:pic>
      <p:sp>
        <p:nvSpPr>
          <p:cNvPr id="2" name="Title 1"/>
          <p:cNvSpPr>
            <a:spLocks noGrp="1"/>
          </p:cNvSpPr>
          <p:nvPr>
            <p:ph type="title"/>
          </p:nvPr>
        </p:nvSpPr>
        <p:spPr>
          <a:xfrm>
            <a:off x="1071538" y="285728"/>
            <a:ext cx="7498080" cy="1143000"/>
          </a:xfrm>
        </p:spPr>
        <p:txBody>
          <a:bodyPr>
            <a:normAutofit/>
          </a:bodyPr>
          <a:lstStyle/>
          <a:p>
            <a:r>
              <a:rPr lang="hr-HR" dirty="0" smtClean="0"/>
              <a:t>Treće tromjesečje</a:t>
            </a:r>
            <a:endParaRPr lang="hr-HR" dirty="0"/>
          </a:p>
        </p:txBody>
      </p:sp>
      <p:sp>
        <p:nvSpPr>
          <p:cNvPr id="3" name="Content Placeholder 2"/>
          <p:cNvSpPr>
            <a:spLocks noGrp="1"/>
          </p:cNvSpPr>
          <p:nvPr>
            <p:ph idx="1"/>
          </p:nvPr>
        </p:nvSpPr>
        <p:spPr>
          <a:xfrm>
            <a:off x="1142976" y="1428736"/>
            <a:ext cx="7498080" cy="4800600"/>
          </a:xfrm>
        </p:spPr>
        <p:txBody>
          <a:bodyPr>
            <a:normAutofit/>
          </a:bodyPr>
          <a:lstStyle/>
          <a:p>
            <a:r>
              <a:rPr lang="hr-HR" sz="2400" dirty="0" smtClean="0"/>
              <a:t>28.-31. tjedan: Pupak je rastegnut i dugoljast, trudnica često ostaje bez zraka zbog povećanog napora pri kretanju.</a:t>
            </a:r>
          </a:p>
          <a:p>
            <a:r>
              <a:rPr lang="hr-HR" sz="2400" dirty="0" smtClean="0"/>
              <a:t>32.-36.tjedan: Količina krvi trudne žene povećala se za 50%. Bradavice su se povećale, a grudi postale teže.</a:t>
            </a:r>
          </a:p>
          <a:p>
            <a:r>
              <a:rPr lang="hr-HR" sz="2400" dirty="0" smtClean="0"/>
              <a:t>37.-40. tjedan: Pojačavaju se osjećaju uzbuđenja ili nervoze, težina žene se više neće povećavati.</a:t>
            </a:r>
          </a:p>
          <a:p>
            <a:r>
              <a:rPr lang="hr-HR" sz="2400" dirty="0" smtClean="0"/>
              <a:t>40. tjedna žena bi trebala roditi, no samo 5% žena rađa na točno predviđen termin. Ostatak njih rodi do 2 tjedna kasnije. Posljenjih dana počinju trudovi. </a:t>
            </a:r>
            <a:endParaRPr lang="hr-HR"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7290" y="2285992"/>
            <a:ext cx="7498080" cy="1643050"/>
          </a:xfrm>
        </p:spPr>
        <p:txBody>
          <a:bodyPr/>
          <a:lstStyle/>
          <a:p>
            <a:pPr algn="ctr"/>
            <a:r>
              <a:rPr lang="hr-HR" dirty="0" smtClean="0"/>
              <a:t>t</a:t>
            </a:r>
            <a:r>
              <a:rPr lang="hr-HR" dirty="0" smtClean="0"/>
              <a:t>ijekom </a:t>
            </a:r>
            <a:r>
              <a:rPr lang="hr-HR" dirty="0" smtClean="0"/>
              <a:t>trudnoće važno se pravilno hraniti, redovito ići doktoru, kretati se, ne piti ili pušiti.</a:t>
            </a:r>
            <a:endParaRPr lang="hr-HR" dirty="0"/>
          </a:p>
        </p:txBody>
      </p:sp>
      <p:pic>
        <p:nvPicPr>
          <p:cNvPr id="4" name="Picture 3" descr="hrk.jpeg"/>
          <p:cNvPicPr>
            <a:picLocks noChangeAspect="1"/>
          </p:cNvPicPr>
          <p:nvPr/>
        </p:nvPicPr>
        <p:blipFill>
          <a:blip r:embed="rId2"/>
          <a:stretch>
            <a:fillRect/>
          </a:stretch>
        </p:blipFill>
        <p:spPr>
          <a:xfrm>
            <a:off x="1000100" y="0"/>
            <a:ext cx="3171825" cy="1438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iug.jpeg"/>
          <p:cNvPicPr>
            <a:picLocks noChangeAspect="1"/>
          </p:cNvPicPr>
          <p:nvPr/>
        </p:nvPicPr>
        <p:blipFill>
          <a:blip r:embed="rId3"/>
          <a:stretch>
            <a:fillRect/>
          </a:stretch>
        </p:blipFill>
        <p:spPr>
          <a:xfrm>
            <a:off x="4143372" y="0"/>
            <a:ext cx="1971675" cy="2314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jnd.jpeg"/>
          <p:cNvPicPr>
            <a:picLocks noChangeAspect="1"/>
          </p:cNvPicPr>
          <p:nvPr/>
        </p:nvPicPr>
        <p:blipFill>
          <a:blip r:embed="rId4"/>
          <a:stretch>
            <a:fillRect/>
          </a:stretch>
        </p:blipFill>
        <p:spPr>
          <a:xfrm>
            <a:off x="5000595" y="4984784"/>
            <a:ext cx="4143405" cy="1873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jnf.jpeg"/>
          <p:cNvPicPr>
            <a:picLocks noChangeAspect="1"/>
          </p:cNvPicPr>
          <p:nvPr/>
        </p:nvPicPr>
        <p:blipFill>
          <a:blip r:embed="rId5"/>
          <a:stretch>
            <a:fillRect/>
          </a:stretch>
        </p:blipFill>
        <p:spPr>
          <a:xfrm>
            <a:off x="6143636" y="0"/>
            <a:ext cx="2466975" cy="18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trudnicahrana.jpg"/>
          <p:cNvPicPr>
            <a:picLocks noChangeAspect="1"/>
          </p:cNvPicPr>
          <p:nvPr/>
        </p:nvPicPr>
        <p:blipFill>
          <a:blip r:embed="rId6"/>
          <a:stretch>
            <a:fillRect/>
          </a:stretch>
        </p:blipFill>
        <p:spPr>
          <a:xfrm>
            <a:off x="1000100" y="3861138"/>
            <a:ext cx="2000264" cy="29968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khf.jpeg"/>
          <p:cNvPicPr>
            <a:picLocks noChangeAspect="1"/>
          </p:cNvPicPr>
          <p:nvPr/>
        </p:nvPicPr>
        <p:blipFill>
          <a:blip r:embed="rId7"/>
          <a:stretch>
            <a:fillRect/>
          </a:stretch>
        </p:blipFill>
        <p:spPr>
          <a:xfrm>
            <a:off x="3214678" y="4295775"/>
            <a:ext cx="1781175" cy="2562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descr="pregnancy_ultrasound.jpg"/>
          <p:cNvPicPr>
            <a:picLocks noChangeAspect="1"/>
          </p:cNvPicPr>
          <p:nvPr/>
        </p:nvPicPr>
        <p:blipFill>
          <a:blip r:embed="rId8"/>
          <a:stretch>
            <a:fillRect/>
          </a:stretch>
        </p:blipFill>
        <p:spPr>
          <a:xfrm>
            <a:off x="6500826" y="3286124"/>
            <a:ext cx="2643174" cy="16991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uet.jpeg"/>
          <p:cNvPicPr>
            <a:picLocks noChangeAspect="1"/>
          </p:cNvPicPr>
          <p:nvPr/>
        </p:nvPicPr>
        <p:blipFill>
          <a:blip r:embed="rId9"/>
          <a:stretch>
            <a:fillRect/>
          </a:stretch>
        </p:blipFill>
        <p:spPr>
          <a:xfrm>
            <a:off x="5000628" y="4000504"/>
            <a:ext cx="1585456" cy="1023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hr-HR"/>
          </a:p>
        </p:txBody>
      </p:sp>
      <p:pic>
        <p:nvPicPr>
          <p:cNvPr id="6" name="Picture 5" descr="Picture1.png"/>
          <p:cNvPicPr>
            <a:picLocks noChangeAspect="1"/>
          </p:cNvPicPr>
          <p:nvPr/>
        </p:nvPicPr>
        <p:blipFill>
          <a:blip r:embed="rId2"/>
          <a:stretch>
            <a:fillRect/>
          </a:stretch>
        </p:blipFill>
        <p:spPr>
          <a:xfrm>
            <a:off x="-23782" y="1"/>
            <a:ext cx="9167782" cy="6858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Content Placeholder 3" descr="2.png"/>
          <p:cNvPicPr>
            <a:picLocks noGrp="1" noChangeAspect="1"/>
          </p:cNvPicPr>
          <p:nvPr>
            <p:ph idx="1"/>
          </p:nvPr>
        </p:nvPicPr>
        <p:blipFill>
          <a:blip r:embed="rId2"/>
          <a:stretch>
            <a:fillRect/>
          </a:stretch>
        </p:blipFill>
        <p:spPr>
          <a:xfrm>
            <a:off x="0" y="0"/>
            <a:ext cx="9319613"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1.1. Računanje plodnih dana</a:t>
            </a:r>
            <a:endParaRPr lang="en-US" dirty="0"/>
          </a:p>
        </p:txBody>
      </p:sp>
      <p:sp>
        <p:nvSpPr>
          <p:cNvPr id="3" name="Content Placeholder 2"/>
          <p:cNvSpPr>
            <a:spLocks noGrp="1"/>
          </p:cNvSpPr>
          <p:nvPr>
            <p:ph idx="1"/>
          </p:nvPr>
        </p:nvSpPr>
        <p:spPr/>
        <p:txBody>
          <a:bodyPr/>
          <a:lstStyle/>
          <a:p>
            <a:r>
              <a:rPr lang="hr-HR" sz="2400" dirty="0" smtClean="0"/>
              <a:t>o</a:t>
            </a:r>
            <a:r>
              <a:rPr lang="hr-HR" sz="2400" dirty="0" smtClean="0"/>
              <a:t>vulacija </a:t>
            </a:r>
            <a:r>
              <a:rPr lang="hr-HR" sz="2400" dirty="0" smtClean="0"/>
              <a:t>nastupa 14. dan menstrualnog ciklusa. Plodni dani su 3-5 dana prije i poslije ovulacije. </a:t>
            </a:r>
          </a:p>
          <a:p>
            <a:r>
              <a:rPr lang="hr-HR" sz="2400" dirty="0" smtClean="0"/>
              <a:t>p</a:t>
            </a:r>
            <a:r>
              <a:rPr lang="hr-HR" sz="2400" dirty="0" smtClean="0"/>
              <a:t>otrebno </a:t>
            </a:r>
            <a:r>
              <a:rPr lang="hr-HR" sz="2400" dirty="0" smtClean="0"/>
              <a:t>je pratiti ciklus 6 mjeseci kako bi bili sigurni.</a:t>
            </a:r>
          </a:p>
          <a:p>
            <a:r>
              <a:rPr lang="hr-HR" sz="2400" dirty="0" smtClean="0"/>
              <a:t>n</a:t>
            </a:r>
            <a:r>
              <a:rPr lang="hr-HR" sz="2400" dirty="0" smtClean="0"/>
              <a:t>ije </a:t>
            </a:r>
            <a:r>
              <a:rPr lang="hr-HR" sz="2400" dirty="0" smtClean="0"/>
              <a:t>pouzdana metoda za žene s neredovitim menstruacijama i ciklusima kao i za mlade djevojke.</a:t>
            </a:r>
          </a:p>
          <a:p>
            <a:pPr>
              <a:buNone/>
            </a:pPr>
            <a:endParaRPr lang="hr-HR" sz="2400" dirty="0" smtClean="0"/>
          </a:p>
          <a:p>
            <a:endParaRPr lang="hr-HR" dirty="0" smtClean="0"/>
          </a:p>
          <a:p>
            <a:endParaRPr lang="en-US" dirty="0"/>
          </a:p>
        </p:txBody>
      </p:sp>
      <p:pic>
        <p:nvPicPr>
          <p:cNvPr id="4" name="Picture 6" descr="plodni dani"/>
          <p:cNvPicPr>
            <a:picLocks noChangeAspect="1" noChangeArrowheads="1"/>
          </p:cNvPicPr>
          <p:nvPr/>
        </p:nvPicPr>
        <p:blipFill>
          <a:blip r:embed="rId2"/>
          <a:srcRect/>
          <a:stretch>
            <a:fillRect/>
          </a:stretch>
        </p:blipFill>
        <p:spPr bwMode="auto">
          <a:xfrm>
            <a:off x="1714480" y="3500438"/>
            <a:ext cx="2928958" cy="2928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plodni-dani.jpg"/>
          <p:cNvPicPr>
            <a:picLocks noChangeAspect="1"/>
          </p:cNvPicPr>
          <p:nvPr/>
        </p:nvPicPr>
        <p:blipFill>
          <a:blip r:embed="rId3"/>
          <a:stretch>
            <a:fillRect/>
          </a:stretch>
        </p:blipFill>
        <p:spPr>
          <a:xfrm>
            <a:off x="5572132" y="3500438"/>
            <a:ext cx="3000396"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1.2. Spermicidna sredstva</a:t>
            </a:r>
            <a:endParaRPr lang="en-US" dirty="0"/>
          </a:p>
        </p:txBody>
      </p:sp>
      <p:sp>
        <p:nvSpPr>
          <p:cNvPr id="3" name="Content Placeholder 2"/>
          <p:cNvSpPr>
            <a:spLocks noGrp="1"/>
          </p:cNvSpPr>
          <p:nvPr>
            <p:ph idx="1"/>
          </p:nvPr>
        </p:nvSpPr>
        <p:spPr/>
        <p:txBody>
          <a:bodyPr>
            <a:normAutofit/>
          </a:bodyPr>
          <a:lstStyle/>
          <a:p>
            <a:r>
              <a:rPr lang="hr-HR" sz="2400" dirty="0" smtClean="0"/>
              <a:t>k</a:t>
            </a:r>
            <a:r>
              <a:rPr lang="hr-HR" sz="2400" dirty="0" smtClean="0"/>
              <a:t>rema</a:t>
            </a:r>
            <a:r>
              <a:rPr lang="hr-HR" sz="2400" dirty="0" smtClean="0"/>
              <a:t>, gel, spužvica ili pjena sadrže tvari koje inaktiviraju ili ubijaju spermije, tj. sprečavaju spajanje s jajnom stanicom.</a:t>
            </a:r>
          </a:p>
          <a:p>
            <a:r>
              <a:rPr lang="hr-HR" sz="2400" dirty="0" smtClean="0"/>
              <a:t>k</a:t>
            </a:r>
            <a:r>
              <a:rPr lang="hr-HR" sz="2400" dirty="0" smtClean="0"/>
              <a:t>oriste </a:t>
            </a:r>
            <a:r>
              <a:rPr lang="hr-HR" sz="2400" dirty="0" smtClean="0"/>
              <a:t>se s drugim kontracepcijskim sredstvima (kondom, dijafragma) jer im je kontracepcijska djelotvornost izrazito niska. </a:t>
            </a:r>
          </a:p>
          <a:p>
            <a:r>
              <a:rPr lang="hr-HR" sz="2400" dirty="0" smtClean="0"/>
              <a:t>m</a:t>
            </a:r>
            <a:r>
              <a:rPr lang="hr-HR" sz="2400" dirty="0" smtClean="0"/>
              <a:t>ogu </a:t>
            </a:r>
            <a:r>
              <a:rPr lang="hr-HR" sz="2400" dirty="0" smtClean="0"/>
              <a:t>izazvati razne infekcije ili iritaciju.</a:t>
            </a:r>
          </a:p>
        </p:txBody>
      </p:sp>
      <p:pic>
        <p:nvPicPr>
          <p:cNvPr id="4" name="Picture 4" descr="spermicidno sredstvo"/>
          <p:cNvPicPr>
            <a:picLocks noChangeAspect="1" noChangeArrowheads="1"/>
          </p:cNvPicPr>
          <p:nvPr/>
        </p:nvPicPr>
        <p:blipFill>
          <a:blip r:embed="rId3"/>
          <a:srcRect/>
          <a:stretch>
            <a:fillRect/>
          </a:stretch>
        </p:blipFill>
        <p:spPr bwMode="auto">
          <a:xfrm>
            <a:off x="3286116" y="4357694"/>
            <a:ext cx="3059112" cy="219551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zr.jpeg"/>
          <p:cNvPicPr>
            <a:picLocks noChangeAspect="1"/>
          </p:cNvPicPr>
          <p:nvPr/>
        </p:nvPicPr>
        <p:blipFill>
          <a:blip r:embed="rId2"/>
          <a:stretch>
            <a:fillRect/>
          </a:stretch>
        </p:blipFill>
        <p:spPr>
          <a:xfrm>
            <a:off x="6677025" y="0"/>
            <a:ext cx="2466975" cy="1847850"/>
          </a:xfrm>
          <a:prstGeom prst="rect">
            <a:avLst/>
          </a:prstGeom>
        </p:spPr>
      </p:pic>
      <p:sp>
        <p:nvSpPr>
          <p:cNvPr id="2" name="Title 1"/>
          <p:cNvSpPr>
            <a:spLocks noGrp="1"/>
          </p:cNvSpPr>
          <p:nvPr>
            <p:ph type="title"/>
          </p:nvPr>
        </p:nvSpPr>
        <p:spPr/>
        <p:txBody>
          <a:bodyPr/>
          <a:lstStyle/>
          <a:p>
            <a:r>
              <a:rPr lang="hr-HR" dirty="0" smtClean="0"/>
              <a:t>1.3. Spirala</a:t>
            </a:r>
            <a:endParaRPr lang="en-US" dirty="0"/>
          </a:p>
        </p:txBody>
      </p:sp>
      <p:sp>
        <p:nvSpPr>
          <p:cNvPr id="3" name="Content Placeholder 2"/>
          <p:cNvSpPr>
            <a:spLocks noGrp="1"/>
          </p:cNvSpPr>
          <p:nvPr>
            <p:ph idx="1"/>
          </p:nvPr>
        </p:nvSpPr>
        <p:spPr/>
        <p:txBody>
          <a:bodyPr/>
          <a:lstStyle/>
          <a:p>
            <a:r>
              <a:rPr lang="hr-HR" sz="2400" dirty="0" smtClean="0"/>
              <a:t>m</a:t>
            </a:r>
            <a:r>
              <a:rPr lang="hr-HR" sz="2400" dirty="0" smtClean="0"/>
              <a:t>ali </a:t>
            </a:r>
            <a:r>
              <a:rPr lang="hr-HR" sz="2400" dirty="0" smtClean="0"/>
              <a:t>plastični ili bakreni uređaj koji se postavlja u maternicu. Ima 2 ili 1 nit koja prolazi kroz grlić maternice do vrha </a:t>
            </a:r>
            <a:r>
              <a:rPr lang="hr-HR" sz="2400" dirty="0" smtClean="0"/>
              <a:t>rodnice</a:t>
            </a:r>
            <a:r>
              <a:rPr lang="hr-HR" sz="2400" dirty="0" smtClean="0"/>
              <a:t>.</a:t>
            </a:r>
            <a:endParaRPr lang="hr-HR" sz="2400" dirty="0" smtClean="0"/>
          </a:p>
          <a:p>
            <a:r>
              <a:rPr lang="hr-HR" sz="2400" dirty="0" smtClean="0"/>
              <a:t>s</a:t>
            </a:r>
            <a:r>
              <a:rPr lang="hr-HR" sz="2400" dirty="0" smtClean="0"/>
              <a:t>prečava </a:t>
            </a:r>
            <a:r>
              <a:rPr lang="hr-HR" sz="2400" dirty="0" smtClean="0"/>
              <a:t>prolazak sperme i uzrokuje sporije pokretanje jajašaca duž jajovoda,te ih sprečava da se smjeste u maternici.</a:t>
            </a:r>
          </a:p>
          <a:p>
            <a:r>
              <a:rPr lang="hr-HR" sz="2400" dirty="0" smtClean="0"/>
              <a:t>n</a:t>
            </a:r>
            <a:r>
              <a:rPr lang="hr-HR" sz="2400" dirty="0" smtClean="0"/>
              <a:t>e </a:t>
            </a:r>
            <a:r>
              <a:rPr lang="hr-HR" sz="2400" dirty="0" smtClean="0"/>
              <a:t>štite od spolno prenosivih bolesti, menstruacije mogu biti bolnije i obilnije.</a:t>
            </a:r>
          </a:p>
          <a:p>
            <a:r>
              <a:rPr lang="hr-HR" sz="2400" dirty="0" smtClean="0"/>
              <a:t>u</a:t>
            </a:r>
            <a:r>
              <a:rPr lang="hr-HR" sz="2400" dirty="0" smtClean="0"/>
              <a:t>meće </a:t>
            </a:r>
            <a:r>
              <a:rPr lang="hr-HR" sz="2400" dirty="0" smtClean="0"/>
              <a:t>se kirurškim putem, trajnost joj je od 2-10 godina.</a:t>
            </a:r>
          </a:p>
          <a:p>
            <a:endParaRPr lang="hr-HR" sz="2400" dirty="0" smtClean="0"/>
          </a:p>
          <a:p>
            <a:endParaRPr lang="en-US" dirty="0"/>
          </a:p>
        </p:txBody>
      </p:sp>
      <p:pic>
        <p:nvPicPr>
          <p:cNvPr id="5" name="Picture 4" descr="het.jpeg"/>
          <p:cNvPicPr>
            <a:picLocks noChangeAspect="1"/>
          </p:cNvPicPr>
          <p:nvPr/>
        </p:nvPicPr>
        <p:blipFill>
          <a:blip r:embed="rId3"/>
          <a:stretch>
            <a:fillRect/>
          </a:stretch>
        </p:blipFill>
        <p:spPr>
          <a:xfrm>
            <a:off x="5057775" y="5357826"/>
            <a:ext cx="4086225" cy="11144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1.4. Kontracepcijska pilula</a:t>
            </a:r>
            <a:endParaRPr lang="en-US" dirty="0"/>
          </a:p>
        </p:txBody>
      </p:sp>
      <p:sp>
        <p:nvSpPr>
          <p:cNvPr id="3" name="Content Placeholder 2"/>
          <p:cNvSpPr>
            <a:spLocks noGrp="1"/>
          </p:cNvSpPr>
          <p:nvPr>
            <p:ph idx="1"/>
          </p:nvPr>
        </p:nvSpPr>
        <p:spPr/>
        <p:txBody>
          <a:bodyPr>
            <a:normAutofit/>
          </a:bodyPr>
          <a:lstStyle/>
          <a:p>
            <a:r>
              <a:rPr lang="hr-HR" sz="2400" dirty="0" smtClean="0"/>
              <a:t>s</a:t>
            </a:r>
            <a:r>
              <a:rPr lang="hr-HR" sz="2400" dirty="0" smtClean="0"/>
              <a:t>adrži </a:t>
            </a:r>
            <a:r>
              <a:rPr lang="hr-HR" sz="2400" dirty="0" smtClean="0"/>
              <a:t>hormone; sprječava ovulaciju</a:t>
            </a:r>
          </a:p>
          <a:p>
            <a:r>
              <a:rPr lang="hr-HR" sz="2400" dirty="0" smtClean="0"/>
              <a:t>o</a:t>
            </a:r>
            <a:r>
              <a:rPr lang="hr-HR" sz="2400" dirty="0" smtClean="0"/>
              <a:t>težava </a:t>
            </a:r>
            <a:r>
              <a:rPr lang="hr-HR" sz="2400" dirty="0" smtClean="0"/>
              <a:t>prolaz spermija; otežava oplođenje jajne stanice</a:t>
            </a:r>
          </a:p>
          <a:p>
            <a:r>
              <a:rPr lang="hr-HR" sz="2400" dirty="0" smtClean="0"/>
              <a:t>p</a:t>
            </a:r>
            <a:r>
              <a:rPr lang="hr-HR" sz="2400" dirty="0" smtClean="0"/>
              <a:t>rije </a:t>
            </a:r>
            <a:r>
              <a:rPr lang="hr-HR" sz="2400" dirty="0" smtClean="0"/>
              <a:t>uzimanja treba obaviti ginekološki pregled.</a:t>
            </a:r>
          </a:p>
          <a:p>
            <a:r>
              <a:rPr lang="hr-HR" sz="2400" dirty="0" smtClean="0"/>
              <a:t>a</a:t>
            </a:r>
            <a:r>
              <a:rPr lang="hr-HR" sz="2400" dirty="0" smtClean="0"/>
              <a:t>ko </a:t>
            </a:r>
            <a:r>
              <a:rPr lang="hr-HR" sz="2400" dirty="0" smtClean="0"/>
              <a:t>se uzima redovito, sigurnost je do 90%</a:t>
            </a:r>
          </a:p>
          <a:p>
            <a:r>
              <a:rPr lang="hr-HR" sz="2400" dirty="0" smtClean="0"/>
              <a:t>p</a:t>
            </a:r>
            <a:r>
              <a:rPr lang="hr-HR" sz="2400" dirty="0" smtClean="0"/>
              <a:t>otrebno </a:t>
            </a:r>
            <a:r>
              <a:rPr lang="hr-HR" sz="2400" dirty="0" smtClean="0"/>
              <a:t>je uzimati pilulu uvijek u isto vrijeme.</a:t>
            </a:r>
          </a:p>
          <a:p>
            <a:endParaRPr lang="hr-HR" sz="2400" dirty="0" smtClean="0"/>
          </a:p>
          <a:p>
            <a:endParaRPr lang="en-US" sz="2400" dirty="0"/>
          </a:p>
        </p:txBody>
      </p:sp>
      <p:pic>
        <p:nvPicPr>
          <p:cNvPr id="4" name="Picture 3" descr="jzte.jpeg"/>
          <p:cNvPicPr>
            <a:picLocks noChangeAspect="1"/>
          </p:cNvPicPr>
          <p:nvPr/>
        </p:nvPicPr>
        <p:blipFill>
          <a:blip r:embed="rId2"/>
          <a:stretch>
            <a:fillRect/>
          </a:stretch>
        </p:blipFill>
        <p:spPr>
          <a:xfrm>
            <a:off x="1643042" y="3857628"/>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hrt.jpeg"/>
          <p:cNvPicPr>
            <a:picLocks noChangeAspect="1"/>
          </p:cNvPicPr>
          <p:nvPr/>
        </p:nvPicPr>
        <p:blipFill>
          <a:blip r:embed="rId3"/>
          <a:stretch>
            <a:fillRect/>
          </a:stretch>
        </p:blipFill>
        <p:spPr>
          <a:xfrm>
            <a:off x="5143504" y="3786190"/>
            <a:ext cx="3333773"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hr.jpeg"/>
          <p:cNvPicPr>
            <a:picLocks noChangeAspect="1"/>
          </p:cNvPicPr>
          <p:nvPr/>
        </p:nvPicPr>
        <p:blipFill>
          <a:blip r:embed="rId2"/>
          <a:stretch>
            <a:fillRect/>
          </a:stretch>
        </p:blipFill>
        <p:spPr>
          <a:xfrm>
            <a:off x="7715240" y="0"/>
            <a:ext cx="1428760" cy="14287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1435608" y="274638"/>
            <a:ext cx="3279268" cy="1143000"/>
          </a:xfrm>
        </p:spPr>
        <p:txBody>
          <a:bodyPr/>
          <a:lstStyle/>
          <a:p>
            <a:r>
              <a:rPr lang="hr-HR" dirty="0" smtClean="0"/>
              <a:t>1.5. Kondom</a:t>
            </a:r>
            <a:endParaRPr lang="en-US" dirty="0"/>
          </a:p>
        </p:txBody>
      </p:sp>
      <p:sp>
        <p:nvSpPr>
          <p:cNvPr id="3" name="Content Placeholder 2"/>
          <p:cNvSpPr>
            <a:spLocks noGrp="1"/>
          </p:cNvSpPr>
          <p:nvPr>
            <p:ph idx="1"/>
          </p:nvPr>
        </p:nvSpPr>
        <p:spPr>
          <a:xfrm>
            <a:off x="1071538" y="1357298"/>
            <a:ext cx="7715304" cy="3838588"/>
          </a:xfrm>
        </p:spPr>
        <p:txBody>
          <a:bodyPr>
            <a:normAutofit lnSpcReduction="10000"/>
          </a:bodyPr>
          <a:lstStyle/>
          <a:p>
            <a:r>
              <a:rPr lang="hr-HR" dirty="0" smtClean="0"/>
              <a:t>m</a:t>
            </a:r>
            <a:r>
              <a:rPr lang="hr-HR" dirty="0" smtClean="0"/>
              <a:t>u</a:t>
            </a:r>
            <a:r>
              <a:rPr lang="hr-HR" dirty="0" smtClean="0"/>
              <a:t>ški </a:t>
            </a:r>
            <a:r>
              <a:rPr lang="hr-HR" dirty="0" smtClean="0"/>
              <a:t>kondom – </a:t>
            </a:r>
            <a:r>
              <a:rPr lang="hr-HR" sz="2400" dirty="0" smtClean="0"/>
              <a:t>za sad jedina zaštita za muškarce; barijerna metoda sprečava kontakt sperme i </a:t>
            </a:r>
            <a:r>
              <a:rPr lang="hr-HR" sz="2400" dirty="0" smtClean="0"/>
              <a:t>rodnice</a:t>
            </a:r>
            <a:r>
              <a:rPr lang="hr-HR" sz="2400" dirty="0" smtClean="0"/>
              <a:t>; </a:t>
            </a:r>
            <a:r>
              <a:rPr lang="hr-HR" sz="2400" dirty="0" smtClean="0"/>
              <a:t>štiti od spolno prenosivih bolesti; stavlja se na penis u erekciji neposredno prije spolnog odnosa.</a:t>
            </a:r>
          </a:p>
          <a:p>
            <a:endParaRPr lang="hr-HR" sz="2400" dirty="0" smtClean="0"/>
          </a:p>
          <a:p>
            <a:endParaRPr lang="hr-HR" sz="2400" dirty="0" smtClean="0"/>
          </a:p>
          <a:p>
            <a:r>
              <a:rPr lang="hr-HR" dirty="0" smtClean="0"/>
              <a:t>ž</a:t>
            </a:r>
            <a:r>
              <a:rPr lang="hr-HR" dirty="0" smtClean="0"/>
              <a:t>enski </a:t>
            </a:r>
            <a:r>
              <a:rPr lang="hr-HR" dirty="0" smtClean="0"/>
              <a:t>kondom (femidom) </a:t>
            </a:r>
            <a:r>
              <a:rPr lang="hr-HR" sz="2400" dirty="0" smtClean="0"/>
              <a:t>- stavlja se u </a:t>
            </a:r>
            <a:r>
              <a:rPr lang="hr-HR" sz="2400" dirty="0" smtClean="0"/>
              <a:t>rodnicu</a:t>
            </a:r>
            <a:r>
              <a:rPr lang="hr-HR" sz="2400" dirty="0" smtClean="0"/>
              <a:t> </a:t>
            </a:r>
            <a:r>
              <a:rPr lang="hr-HR" sz="2400" dirty="0" smtClean="0"/>
              <a:t>neposredno prije spolnog odnosa; štite maternicu od spermija; teško su dostupni.</a:t>
            </a:r>
          </a:p>
          <a:p>
            <a:pPr>
              <a:buNone/>
            </a:pPr>
            <a:endParaRPr lang="hr-HR" dirty="0" smtClean="0">
              <a:solidFill>
                <a:srgbClr val="D60093"/>
              </a:solidFill>
            </a:endParaRPr>
          </a:p>
          <a:p>
            <a:endParaRPr lang="en-US" dirty="0"/>
          </a:p>
        </p:txBody>
      </p:sp>
      <p:pic>
        <p:nvPicPr>
          <p:cNvPr id="4" name="Picture 6" descr="female_condom"/>
          <p:cNvPicPr>
            <a:picLocks noChangeAspect="1" noChangeArrowheads="1"/>
          </p:cNvPicPr>
          <p:nvPr/>
        </p:nvPicPr>
        <p:blipFill>
          <a:blip r:embed="rId3"/>
          <a:srcRect/>
          <a:stretch>
            <a:fillRect/>
          </a:stretch>
        </p:blipFill>
        <p:spPr bwMode="auto">
          <a:xfrm>
            <a:off x="6858016" y="4572008"/>
            <a:ext cx="2071702" cy="2026501"/>
          </a:xfrm>
          <a:prstGeom prst="rect">
            <a:avLst/>
          </a:prstGeom>
          <a:noFill/>
        </p:spPr>
      </p:pic>
      <p:pic>
        <p:nvPicPr>
          <p:cNvPr id="5" name="Picture 4" descr="0356007.17.jpg"/>
          <p:cNvPicPr>
            <a:picLocks noChangeAspect="1"/>
          </p:cNvPicPr>
          <p:nvPr/>
        </p:nvPicPr>
        <p:blipFill>
          <a:blip r:embed="rId4"/>
          <a:stretch>
            <a:fillRect/>
          </a:stretch>
        </p:blipFill>
        <p:spPr>
          <a:xfrm>
            <a:off x="1000100" y="5510818"/>
            <a:ext cx="2643206" cy="1347182"/>
          </a:xfrm>
          <a:prstGeom prst="rect">
            <a:avLst/>
          </a:prstGeom>
        </p:spPr>
      </p:pic>
      <p:pic>
        <p:nvPicPr>
          <p:cNvPr id="7" name="Picture 6" descr="hb.jpeg"/>
          <p:cNvPicPr>
            <a:picLocks noChangeAspect="1"/>
          </p:cNvPicPr>
          <p:nvPr/>
        </p:nvPicPr>
        <p:blipFill>
          <a:blip r:embed="rId5"/>
          <a:stretch>
            <a:fillRect/>
          </a:stretch>
        </p:blipFill>
        <p:spPr>
          <a:xfrm>
            <a:off x="7858136" y="2428868"/>
            <a:ext cx="1285864" cy="12858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jpeg"/>
          <p:cNvPicPr>
            <a:picLocks noChangeAspect="1"/>
          </p:cNvPicPr>
          <p:nvPr/>
        </p:nvPicPr>
        <p:blipFill>
          <a:blip r:embed="rId2">
            <a:duotone>
              <a:schemeClr val="accent1">
                <a:shade val="45000"/>
                <a:satMod val="135000"/>
              </a:schemeClr>
              <a:prstClr val="white"/>
            </a:duotone>
            <a:lum bright="-10000"/>
          </a:blip>
          <a:stretch>
            <a:fillRect/>
          </a:stretch>
        </p:blipFill>
        <p:spPr>
          <a:xfrm>
            <a:off x="1000100" y="1"/>
            <a:ext cx="8143900" cy="6850594"/>
          </a:xfrm>
          <a:prstGeom prst="rect">
            <a:avLst/>
          </a:prstGeom>
          <a:noFill/>
          <a:ln>
            <a:noFill/>
          </a:ln>
        </p:spPr>
      </p:pic>
      <p:sp>
        <p:nvSpPr>
          <p:cNvPr id="4" name="Title 1"/>
          <p:cNvSpPr>
            <a:spLocks noGrp="1"/>
          </p:cNvSpPr>
          <p:nvPr>
            <p:ph type="title"/>
          </p:nvPr>
        </p:nvSpPr>
        <p:spPr>
          <a:xfrm>
            <a:off x="1645920" y="571480"/>
            <a:ext cx="7498080" cy="1143000"/>
          </a:xfrm>
        </p:spPr>
        <p:txBody>
          <a:bodyPr/>
          <a:lstStyle/>
          <a:p>
            <a:r>
              <a:rPr lang="hr-HR" dirty="0" smtClean="0">
                <a:solidFill>
                  <a:schemeClr val="tx1"/>
                </a:solidFill>
              </a:rPr>
              <a:t>2. Spolno prenosive bolesti</a:t>
            </a:r>
            <a:endParaRPr lang="en-US" dirty="0">
              <a:solidFill>
                <a:schemeClr val="tx1"/>
              </a:solidFill>
            </a:endParaRPr>
          </a:p>
        </p:txBody>
      </p:sp>
      <p:sp>
        <p:nvSpPr>
          <p:cNvPr id="3" name="Content Placeholder 2"/>
          <p:cNvSpPr>
            <a:spLocks noGrp="1"/>
          </p:cNvSpPr>
          <p:nvPr>
            <p:ph idx="1"/>
          </p:nvPr>
        </p:nvSpPr>
        <p:spPr>
          <a:xfrm>
            <a:off x="1357290" y="3643314"/>
            <a:ext cx="6922606" cy="766754"/>
          </a:xfrm>
        </p:spPr>
        <p:txBody>
          <a:bodyPr>
            <a:noAutofit/>
          </a:bodyPr>
          <a:lstStyle/>
          <a:p>
            <a:pPr algn="ctr"/>
            <a:r>
              <a:rPr lang="hr-HR" sz="2800" dirty="0" smtClean="0"/>
              <a:t>Zarazne bolesti</a:t>
            </a:r>
            <a:r>
              <a:rPr lang="en-US" sz="2800" dirty="0" smtClean="0"/>
              <a:t> </a:t>
            </a:r>
            <a:r>
              <a:rPr lang="hr-HR" sz="2800" dirty="0" smtClean="0"/>
              <a:t>koje</a:t>
            </a:r>
            <a:r>
              <a:rPr lang="en-US" sz="2800" dirty="0" smtClean="0"/>
              <a:t> se </a:t>
            </a:r>
            <a:r>
              <a:rPr lang="hr-HR" sz="2800" dirty="0" smtClean="0"/>
              <a:t>prenose</a:t>
            </a:r>
            <a:r>
              <a:rPr lang="en-US" sz="2800" dirty="0" smtClean="0"/>
              <a:t> izravnim spolnim kontaktom sa </a:t>
            </a:r>
            <a:r>
              <a:rPr lang="hr-HR" sz="2800" dirty="0" smtClean="0"/>
              <a:t>zaražene</a:t>
            </a:r>
            <a:r>
              <a:rPr lang="en-US" sz="2800" dirty="0" smtClean="0"/>
              <a:t> na zdravu osobu. </a:t>
            </a:r>
            <a:endParaRPr lang="hr-HR"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duotone>
              <a:schemeClr val="bg2">
                <a:shade val="9000"/>
                <a:satMod val="300000"/>
              </a:schemeClr>
              <a:schemeClr val="bg2">
                <a:tint val="90000"/>
                <a:satMod val="225000"/>
              </a:schemeClr>
            </a:duotone>
            <a:lum/>
          </a:blip>
          <a:srcRect/>
          <a:tile tx="0" ty="0" sx="90000" sy="90000" flip="xy" algn="tl"/>
        </a:blipFill>
        <a:effectLst/>
      </p:bgPr>
    </p:bg>
    <p:spTree>
      <p:nvGrpSpPr>
        <p:cNvPr id="1" name=""/>
        <p:cNvGrpSpPr/>
        <p:nvPr/>
      </p:nvGrpSpPr>
      <p:grpSpPr>
        <a:xfrm>
          <a:off x="0" y="0"/>
          <a:ext cx="0" cy="0"/>
          <a:chOff x="0" y="0"/>
          <a:chExt cx="0" cy="0"/>
        </a:xfrm>
      </p:grpSpPr>
      <p:pic>
        <p:nvPicPr>
          <p:cNvPr id="8" name="Picture 7" descr="br.jpeg"/>
          <p:cNvPicPr>
            <a:picLocks noChangeAspect="1"/>
          </p:cNvPicPr>
          <p:nvPr/>
        </p:nvPicPr>
        <p:blipFill>
          <a:blip r:embed="rId3">
            <a:duotone>
              <a:prstClr val="black"/>
              <a:schemeClr val="tx2">
                <a:tint val="45000"/>
                <a:satMod val="400000"/>
              </a:schemeClr>
            </a:duotone>
            <a:lum bright="9000"/>
          </a:blip>
          <a:stretch>
            <a:fillRect/>
          </a:stretch>
        </p:blipFill>
        <p:spPr>
          <a:xfrm>
            <a:off x="1000100" y="0"/>
            <a:ext cx="8143900" cy="6858000"/>
          </a:xfrm>
          <a:prstGeom prst="rect">
            <a:avLst/>
          </a:prstGeom>
          <a:noFill/>
          <a:ln>
            <a:noFill/>
          </a:ln>
        </p:spPr>
      </p:pic>
      <p:pic>
        <p:nvPicPr>
          <p:cNvPr id="4" name="Picture 3" descr="k6.jpeg"/>
          <p:cNvPicPr>
            <a:picLocks noChangeAspect="1"/>
          </p:cNvPicPr>
          <p:nvPr/>
        </p:nvPicPr>
        <p:blipFill>
          <a:blip r:embed="rId4"/>
          <a:stretch>
            <a:fillRect/>
          </a:stretch>
        </p:blipFill>
        <p:spPr>
          <a:xfrm>
            <a:off x="7143736" y="0"/>
            <a:ext cx="2000264" cy="2000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ontent Placeholder 2"/>
          <p:cNvSpPr>
            <a:spLocks noGrp="1"/>
          </p:cNvSpPr>
          <p:nvPr>
            <p:ph idx="1"/>
          </p:nvPr>
        </p:nvSpPr>
        <p:spPr>
          <a:xfrm>
            <a:off x="1357290" y="1071546"/>
            <a:ext cx="7498080" cy="4071966"/>
          </a:xfrm>
        </p:spPr>
        <p:txBody>
          <a:bodyPr>
            <a:normAutofit fontScale="92500" lnSpcReduction="20000"/>
          </a:bodyPr>
          <a:lstStyle/>
          <a:p>
            <a:pPr>
              <a:lnSpc>
                <a:spcPct val="150000"/>
              </a:lnSpc>
            </a:pPr>
            <a:r>
              <a:rPr lang="hr-HR" sz="2400" dirty="0" smtClean="0"/>
              <a:t>o</a:t>
            </a:r>
            <a:r>
              <a:rPr lang="vi-VN" sz="2400" dirty="0" smtClean="0"/>
              <a:t>buhvaćaju </a:t>
            </a:r>
            <a:r>
              <a:rPr lang="vi-VN" sz="2400" dirty="0" smtClean="0"/>
              <a:t>pedesetak bolesti i</a:t>
            </a:r>
            <a:r>
              <a:rPr lang="hr-HR" sz="2400" dirty="0" smtClean="0"/>
              <a:t> sindroma.</a:t>
            </a:r>
          </a:p>
          <a:p>
            <a:pPr>
              <a:lnSpc>
                <a:spcPct val="150000"/>
              </a:lnSpc>
            </a:pPr>
            <a:r>
              <a:rPr lang="hr-HR" sz="2400" dirty="0" smtClean="0"/>
              <a:t>u</a:t>
            </a:r>
            <a:r>
              <a:rPr lang="vi-VN" sz="2400" dirty="0" smtClean="0"/>
              <a:t>zrokuju </a:t>
            </a:r>
            <a:r>
              <a:rPr lang="vi-VN" sz="2400" dirty="0" smtClean="0"/>
              <a:t>ih </a:t>
            </a:r>
            <a:r>
              <a:rPr lang="hr-HR" sz="2400" dirty="0" smtClean="0"/>
              <a:t>mikroorganizmi</a:t>
            </a:r>
            <a:r>
              <a:rPr lang="vi-VN" sz="2400" dirty="0" smtClean="0"/>
              <a:t>, b</a:t>
            </a:r>
            <a:r>
              <a:rPr lang="hr-HR" sz="2400" dirty="0" smtClean="0"/>
              <a:t>akterije</a:t>
            </a:r>
            <a:r>
              <a:rPr lang="vi-VN" sz="2400" dirty="0" smtClean="0"/>
              <a:t> i </a:t>
            </a:r>
            <a:r>
              <a:rPr lang="hr-HR" sz="2400" dirty="0" smtClean="0"/>
              <a:t>virusi</a:t>
            </a:r>
          </a:p>
          <a:p>
            <a:pPr>
              <a:lnSpc>
                <a:spcPct val="150000"/>
              </a:lnSpc>
            </a:pPr>
            <a:r>
              <a:rPr lang="hr-HR" sz="2400" dirty="0" smtClean="0"/>
              <a:t>p</a:t>
            </a:r>
            <a:r>
              <a:rPr lang="vi-VN" sz="2400" dirty="0" smtClean="0"/>
              <a:t>renose </a:t>
            </a:r>
            <a:r>
              <a:rPr lang="vi-VN" sz="2400" dirty="0" smtClean="0"/>
              <a:t>se uglavnom razmjenom tjelesnih tekućina (sj</a:t>
            </a:r>
            <a:r>
              <a:rPr lang="hr-HR" sz="2400" dirty="0" smtClean="0"/>
              <a:t>emenom</a:t>
            </a:r>
            <a:r>
              <a:rPr lang="vi-VN" sz="2400" dirty="0" smtClean="0"/>
              <a:t>, vaginalnom tekućinom i krvlju</a:t>
            </a:r>
            <a:r>
              <a:rPr lang="vi-VN" sz="2400" dirty="0" smtClean="0"/>
              <a:t>)</a:t>
            </a:r>
            <a:endParaRPr lang="hr-HR" sz="2400" dirty="0" smtClean="0"/>
          </a:p>
          <a:p>
            <a:pPr>
              <a:lnSpc>
                <a:spcPct val="150000"/>
              </a:lnSpc>
            </a:pPr>
            <a:r>
              <a:rPr lang="hr-HR" sz="2400" dirty="0" smtClean="0"/>
              <a:t>n</a:t>
            </a:r>
            <a:r>
              <a:rPr lang="vi-VN" sz="2400" dirty="0" smtClean="0"/>
              <a:t>eke </a:t>
            </a:r>
            <a:r>
              <a:rPr lang="vi-VN" sz="2400" dirty="0" smtClean="0"/>
              <a:t>od spolnih bolesti prenose se i poljupcem poput herpesa, humanog papiloma virusa (HPV), a ni pravilno korištenje kondoma tijekom </a:t>
            </a:r>
            <a:r>
              <a:rPr lang="hr-HR" sz="2400" dirty="0" smtClean="0"/>
              <a:t>spolnog </a:t>
            </a:r>
            <a:r>
              <a:rPr lang="vi-VN" sz="2400" dirty="0" smtClean="0"/>
              <a:t>odnosa </a:t>
            </a:r>
            <a:r>
              <a:rPr lang="vi-VN" sz="2400" dirty="0" smtClean="0"/>
              <a:t>ne smanjuje opasnost od tih bolesti. </a:t>
            </a:r>
            <a:endParaRPr lang="hr-HR" sz="2400" dirty="0"/>
          </a:p>
        </p:txBody>
      </p:sp>
      <p:pic>
        <p:nvPicPr>
          <p:cNvPr id="5" name="Picture 4" descr="kr6.jpeg"/>
          <p:cNvPicPr>
            <a:picLocks noChangeAspect="1"/>
          </p:cNvPicPr>
          <p:nvPr/>
        </p:nvPicPr>
        <p:blipFill>
          <a:blip r:embed="rId5"/>
          <a:stretch>
            <a:fillRect/>
          </a:stretch>
        </p:blipFill>
        <p:spPr>
          <a:xfrm>
            <a:off x="6215074" y="4786322"/>
            <a:ext cx="2657475" cy="1724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u90.jpeg"/>
          <p:cNvPicPr>
            <a:picLocks noChangeAspect="1"/>
          </p:cNvPicPr>
          <p:nvPr/>
        </p:nvPicPr>
        <p:blipFill>
          <a:blip r:embed="rId6"/>
          <a:stretch>
            <a:fillRect/>
          </a:stretch>
        </p:blipFill>
        <p:spPr>
          <a:xfrm>
            <a:off x="1571604" y="4786322"/>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w.jpeg"/>
          <p:cNvPicPr>
            <a:picLocks noChangeAspect="1"/>
          </p:cNvPicPr>
          <p:nvPr/>
        </p:nvPicPr>
        <p:blipFill>
          <a:blip r:embed="rId7"/>
          <a:stretch>
            <a:fillRect/>
          </a:stretch>
        </p:blipFill>
        <p:spPr>
          <a:xfrm>
            <a:off x="4357686" y="4786322"/>
            <a:ext cx="1643074"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482</TotalTime>
  <Words>1388</Words>
  <Application>Microsoft Office PowerPoint</Application>
  <PresentationFormat>Prikaz na zaslonu (4:3)</PresentationFormat>
  <Paragraphs>92</Paragraphs>
  <Slides>26</Slides>
  <Notes>1</Notes>
  <HiddenSlides>0</HiddenSlides>
  <MMClips>1</MMClips>
  <ScaleCrop>false</ScaleCrop>
  <HeadingPairs>
    <vt:vector size="4" baseType="variant">
      <vt:variant>
        <vt:lpstr>Tema</vt:lpstr>
      </vt:variant>
      <vt:variant>
        <vt:i4>1</vt:i4>
      </vt:variant>
      <vt:variant>
        <vt:lpstr>Naslovi slajdova</vt:lpstr>
      </vt:variant>
      <vt:variant>
        <vt:i4>26</vt:i4>
      </vt:variant>
    </vt:vector>
  </HeadingPairs>
  <TitlesOfParts>
    <vt:vector size="27" baseType="lpstr">
      <vt:lpstr>Solstice</vt:lpstr>
      <vt:lpstr>Trudnoća </vt:lpstr>
      <vt:lpstr>1. Kontracepcijska sredstva </vt:lpstr>
      <vt:lpstr>1.1. Računanje plodnih dana</vt:lpstr>
      <vt:lpstr>1.2. Spermicidna sredstva</vt:lpstr>
      <vt:lpstr>1.3. Spirala</vt:lpstr>
      <vt:lpstr>1.4. Kontracepcijska pilula</vt:lpstr>
      <vt:lpstr>1.5. Kondom</vt:lpstr>
      <vt:lpstr>2. Spolno prenosive bolesti</vt:lpstr>
      <vt:lpstr>Slajd 9</vt:lpstr>
      <vt:lpstr>2.1. Klamidija</vt:lpstr>
      <vt:lpstr>2.2. Kapavac</vt:lpstr>
      <vt:lpstr>2.3. Sifilis</vt:lpstr>
      <vt:lpstr>2.4. Hepatitis</vt:lpstr>
      <vt:lpstr>2.5. Sindrom stečene imunodeficijencije</vt:lpstr>
      <vt:lpstr>3. Oplodnja jajne stanice </vt:lpstr>
      <vt:lpstr>3.1. Curica ili dečko?</vt:lpstr>
      <vt:lpstr>4. Prvi znakovi trudnoće</vt:lpstr>
      <vt:lpstr>4.1. Izostanak mjesečnice</vt:lpstr>
      <vt:lpstr>4.3. Testovi za trudnoću</vt:lpstr>
      <vt:lpstr>5. Trudnoća kroz tjedne</vt:lpstr>
      <vt:lpstr>Prvo tromjesečje</vt:lpstr>
      <vt:lpstr>Drugo tromjesečje</vt:lpstr>
      <vt:lpstr>Treće tromjesečje</vt:lpstr>
      <vt:lpstr>Slajd 24</vt:lpstr>
      <vt:lpstr>Slajd 25</vt:lpstr>
      <vt:lpstr>Slajd 26</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Vožar</dc:creator>
  <cp:lastModifiedBy>Dunja Posavec</cp:lastModifiedBy>
  <cp:revision>49</cp:revision>
  <dcterms:created xsi:type="dcterms:W3CDTF">2010-10-18T13:29:22Z</dcterms:created>
  <dcterms:modified xsi:type="dcterms:W3CDTF">2010-10-20T12:49:22Z</dcterms:modified>
</cp:coreProperties>
</file>