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3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5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3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8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8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5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elidaw.deviantart.com/art/Human-Heart-589370430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commons.wikimedia.org/wiki/File:Red_Cross_icon.sv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ondergressive.com/k-computer-exascale-computin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Heart_Attack_(Enrique_Iglesias_Song)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rounds.com/art/view/mewcow/real-heart-emoji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ecgguru.com/ecg/heart-art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imagazine.com/art/1389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emssolutionsint.blogspot.com/2013/05/cardiac-arrest-vs-heart-attack.html?m=1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463" y="4904792"/>
            <a:ext cx="10909073" cy="1057655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NAGLO NASTUPAJUĆA STANJA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1" descr="A picture containing dark&#10;&#10;Description automatically generated">
            <a:extLst>
              <a:ext uri="{FF2B5EF4-FFF2-40B4-BE49-F238E27FC236}">
                <a16:creationId xmlns:a16="http://schemas.microsoft.com/office/drawing/2014/main" id="{7F16E021-0121-48B3-88F1-3B167CF92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64373" y="640080"/>
            <a:ext cx="3602736" cy="3602736"/>
          </a:xfrm>
          <a:prstGeom prst="rect">
            <a:avLst/>
          </a:prstGeom>
        </p:spPr>
      </p:pic>
      <p:pic>
        <p:nvPicPr>
          <p:cNvPr id="14" name="Picture 14" descr="Shape, logo, square&#10;&#10;Description automatically generated">
            <a:extLst>
              <a:ext uri="{FF2B5EF4-FFF2-40B4-BE49-F238E27FC236}">
                <a16:creationId xmlns:a16="http://schemas.microsoft.com/office/drawing/2014/main" id="{65F56B47-2570-4B50-8FEC-2B159475E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24891" y="640080"/>
            <a:ext cx="3602736" cy="3602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68CF63-8EAE-4EF6-849B-47FDF343F29A}"/>
              </a:ext>
            </a:extLst>
          </p:cNvPr>
          <p:cNvSpPr txBox="1"/>
          <p:nvPr/>
        </p:nvSpPr>
        <p:spPr>
          <a:xfrm>
            <a:off x="3293355" y="4042761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54B033-6A4B-414A-BB80-5F97320A5CC2}"/>
              </a:ext>
            </a:extLst>
          </p:cNvPr>
          <p:cNvSpPr txBox="1"/>
          <p:nvPr/>
        </p:nvSpPr>
        <p:spPr>
          <a:xfrm>
            <a:off x="7706159" y="4042761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5CA3E18-65A6-40F6-8F13-37B3DE952B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35000"/>
          </a:blip>
          <a:srcRect l="6889" r="6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18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7CBB1EA-071D-4ABA-929F-60793A81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5862"/>
            <a:ext cx="4506686" cy="4726276"/>
          </a:xfrm>
        </p:spPr>
        <p:txBody>
          <a:bodyPr>
            <a:normAutofit/>
          </a:bodyPr>
          <a:lstStyle/>
          <a:p>
            <a:pPr algn="r"/>
            <a:r>
              <a:rPr lang="hr-H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MOGUĆI SIMPTOMI I ZNAKOVI PADA ŠEĆERI U KRVI</a:t>
            </a:r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919795-43A2-460F-80A8-61EAF84B0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653143"/>
            <a:ext cx="6554538" cy="564501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osjećaj slabosti, glad</a:t>
            </a:r>
          </a:p>
          <a:p>
            <a:pPr>
              <a:lnSpc>
                <a:spcPct val="150000"/>
              </a:lnSpc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zbunjenost i razdražljivost</a:t>
            </a:r>
          </a:p>
          <a:p>
            <a:pPr>
              <a:lnSpc>
                <a:spcPct val="150000"/>
              </a:lnSpc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znojenje</a:t>
            </a:r>
          </a:p>
          <a:p>
            <a:pPr>
              <a:lnSpc>
                <a:spcPct val="150000"/>
              </a:lnSpc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blijeda i hladna kože</a:t>
            </a:r>
          </a:p>
          <a:p>
            <a:pPr>
              <a:lnSpc>
                <a:spcPct val="150000"/>
              </a:lnSpc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drhtanje</a:t>
            </a:r>
          </a:p>
          <a:p>
            <a:pPr>
              <a:lnSpc>
                <a:spcPct val="150000"/>
              </a:lnSpc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grčevi mišića </a:t>
            </a:r>
          </a:p>
          <a:p>
            <a:pPr>
              <a:lnSpc>
                <a:spcPct val="150000"/>
              </a:lnSpc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hiperaktivnost i neartikulirano ponašanje</a:t>
            </a:r>
          </a:p>
          <a:p>
            <a:pPr>
              <a:lnSpc>
                <a:spcPct val="150000"/>
              </a:lnSpc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ubrzan puls</a:t>
            </a:r>
          </a:p>
          <a:p>
            <a:pPr>
              <a:lnSpc>
                <a:spcPct val="150000"/>
              </a:lnSpc>
            </a:pP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poremećaj ili gubitak svijesti</a:t>
            </a:r>
          </a:p>
        </p:txBody>
      </p:sp>
    </p:spTree>
    <p:extLst>
      <p:ext uri="{BB962C8B-B14F-4D97-AF65-F5344CB8AC3E}">
        <p14:creationId xmlns:p14="http://schemas.microsoft.com/office/powerpoint/2010/main" val="225154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127AC1-CD8F-4542-A9EA-F6383A4E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5" y="3752849"/>
            <a:ext cx="3557296" cy="2452687"/>
          </a:xfrm>
        </p:spPr>
        <p:txBody>
          <a:bodyPr anchor="ctr">
            <a:normAutofit/>
          </a:bodyPr>
          <a:lstStyle/>
          <a:p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POSTUPAK PRVE POMOĆI KOD PADA ŠEĆERA U KRVI</a:t>
            </a:r>
          </a:p>
        </p:txBody>
      </p:sp>
      <p:pic>
        <p:nvPicPr>
          <p:cNvPr id="5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5A84FC5-2D69-4348-99E3-8B5620F5C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83"/>
          <a:stretch/>
        </p:blipFill>
        <p:spPr>
          <a:xfrm>
            <a:off x="-92656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C8E096-81BF-4E5B-8DAA-EE736CED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414" y="3948499"/>
            <a:ext cx="7485413" cy="2452687"/>
          </a:xfrm>
        </p:spPr>
        <p:txBody>
          <a:bodyPr anchor="ctr">
            <a:normAutofit/>
          </a:bodyPr>
          <a:lstStyle/>
          <a:p>
            <a:r>
              <a:rPr lang="hr-HR" sz="1500" dirty="0">
                <a:latin typeface="Times New Roman"/>
                <a:cs typeface="Times New Roman"/>
              </a:rPr>
              <a:t>pitati osobu boluje li od šećerne bolesti</a:t>
            </a:r>
          </a:p>
          <a:p>
            <a:r>
              <a:rPr lang="hr-HR" sz="1500" dirty="0">
                <a:latin typeface="Times New Roman"/>
                <a:cs typeface="Times New Roman"/>
              </a:rPr>
              <a:t>ponuditi joj </a:t>
            </a:r>
            <a:r>
              <a:rPr lang="hr-HR" sz="1500" b="1" dirty="0">
                <a:latin typeface="Times New Roman"/>
                <a:cs typeface="Times New Roman"/>
              </a:rPr>
              <a:t>slatki napitak </a:t>
            </a:r>
            <a:r>
              <a:rPr lang="hr-HR" sz="1500" dirty="0">
                <a:latin typeface="Times New Roman"/>
                <a:cs typeface="Times New Roman"/>
              </a:rPr>
              <a:t>ili</a:t>
            </a:r>
            <a:r>
              <a:rPr lang="hr-HR" sz="1500" b="1" dirty="0">
                <a:latin typeface="Times New Roman"/>
                <a:cs typeface="Times New Roman"/>
              </a:rPr>
              <a:t> obrok</a:t>
            </a:r>
          </a:p>
          <a:p>
            <a:r>
              <a:rPr lang="hr-HR" sz="1500" dirty="0">
                <a:latin typeface="Times New Roman"/>
                <a:cs typeface="Times New Roman"/>
              </a:rPr>
              <a:t>smjestiti osobu u udoban položaj do potpunog oporavka</a:t>
            </a:r>
          </a:p>
          <a:p>
            <a:r>
              <a:rPr lang="hr-HR" sz="1500" dirty="0">
                <a:latin typeface="Times New Roman"/>
                <a:cs typeface="Times New Roman"/>
              </a:rPr>
              <a:t>ako se stanje osobe ne popravlja, pozvati </a:t>
            </a:r>
            <a:r>
              <a:rPr lang="hr-HR" sz="1500" b="1" dirty="0">
                <a:latin typeface="Times New Roman"/>
                <a:cs typeface="Times New Roman"/>
              </a:rPr>
              <a:t>hitnu medicinsku pomoć</a:t>
            </a:r>
          </a:p>
          <a:p>
            <a:r>
              <a:rPr lang="hr-HR" sz="1500" b="1" dirty="0">
                <a:latin typeface="Times New Roman"/>
                <a:cs typeface="Times New Roman"/>
              </a:rPr>
              <a:t>osobi bez svijesti ne stavljati ništa u usta</a:t>
            </a:r>
          </a:p>
          <a:p>
            <a:r>
              <a:rPr lang="hr-HR" sz="1500" dirty="0">
                <a:latin typeface="Times New Roman"/>
                <a:cs typeface="Times New Roman"/>
              </a:rPr>
              <a:t>ostati uz </a:t>
            </a:r>
            <a:r>
              <a:rPr lang="hr-HR" sz="1500" b="1" dirty="0">
                <a:latin typeface="Times New Roman"/>
                <a:cs typeface="Times New Roman"/>
              </a:rPr>
              <a:t>unesrećenu osobu</a:t>
            </a:r>
            <a:r>
              <a:rPr lang="hr-HR" sz="1500" dirty="0">
                <a:latin typeface="Times New Roman"/>
                <a:cs typeface="Times New Roman"/>
              </a:rPr>
              <a:t>, zaštititi ju od </a:t>
            </a:r>
            <a:r>
              <a:rPr lang="hr-HR" sz="1500" b="1" dirty="0">
                <a:latin typeface="Times New Roman"/>
                <a:cs typeface="Times New Roman"/>
              </a:rPr>
              <a:t>hladnoće </a:t>
            </a:r>
            <a:r>
              <a:rPr lang="hr-HR" sz="1500" dirty="0">
                <a:latin typeface="Times New Roman"/>
                <a:cs typeface="Times New Roman"/>
              </a:rPr>
              <a:t>ili</a:t>
            </a:r>
            <a:r>
              <a:rPr lang="hr-HR" sz="1500" b="1" dirty="0">
                <a:latin typeface="Times New Roman"/>
                <a:cs typeface="Times New Roman"/>
              </a:rPr>
              <a:t> vrućine i </a:t>
            </a:r>
            <a:r>
              <a:rPr lang="hr-HR" sz="1500" dirty="0">
                <a:latin typeface="Times New Roman"/>
                <a:cs typeface="Times New Roman"/>
              </a:rPr>
              <a:t>pratiti njeno stanje do  dolaska </a:t>
            </a:r>
            <a:r>
              <a:rPr lang="hr-HR" sz="1500" b="1" dirty="0">
                <a:latin typeface="Times New Roman"/>
                <a:cs typeface="Times New Roman"/>
              </a:rPr>
              <a:t>hitne pomoći</a:t>
            </a:r>
          </a:p>
          <a:p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215751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D22FA1E-E02A-4FC5-BBA6-577D6DA0C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05D27520-F270-4F3D-A46E-76A337B6E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15529 w 12192000"/>
              <a:gd name="connsiteY0" fmla="*/ 4323896 h 6858000"/>
              <a:gd name="connsiteX1" fmla="*/ 6295588 w 12192000"/>
              <a:gd name="connsiteY1" fmla="*/ 4367579 h 6858000"/>
              <a:gd name="connsiteX2" fmla="*/ 6219229 w 12192000"/>
              <a:gd name="connsiteY2" fmla="*/ 4436818 h 6858000"/>
              <a:gd name="connsiteX3" fmla="*/ 6065687 w 12192000"/>
              <a:gd name="connsiteY3" fmla="*/ 4637204 h 6858000"/>
              <a:gd name="connsiteX4" fmla="*/ 5727387 w 12192000"/>
              <a:gd name="connsiteY4" fmla="*/ 5460076 h 6858000"/>
              <a:gd name="connsiteX5" fmla="*/ 5620972 w 12192000"/>
              <a:gd name="connsiteY5" fmla="*/ 5725836 h 6858000"/>
              <a:gd name="connsiteX6" fmla="*/ 5707795 w 12192000"/>
              <a:gd name="connsiteY6" fmla="*/ 5790089 h 6858000"/>
              <a:gd name="connsiteX7" fmla="*/ 5554627 w 12192000"/>
              <a:gd name="connsiteY7" fmla="*/ 6078873 h 6858000"/>
              <a:gd name="connsiteX8" fmla="*/ 5373489 w 12192000"/>
              <a:gd name="connsiteY8" fmla="*/ 6402408 h 6858000"/>
              <a:gd name="connsiteX9" fmla="*/ 5099999 w 12192000"/>
              <a:gd name="connsiteY9" fmla="*/ 6827527 h 6858000"/>
              <a:gd name="connsiteX10" fmla="*/ 5078133 w 12192000"/>
              <a:gd name="connsiteY10" fmla="*/ 6857998 h 6858000"/>
              <a:gd name="connsiteX11" fmla="*/ 9179960 w 12192000"/>
              <a:gd name="connsiteY11" fmla="*/ 6857998 h 6858000"/>
              <a:gd name="connsiteX12" fmla="*/ 9179960 w 12192000"/>
              <a:gd name="connsiteY12" fmla="*/ 4323896 h 6858000"/>
              <a:gd name="connsiteX13" fmla="*/ 0 w 12192000"/>
              <a:gd name="connsiteY13" fmla="*/ 0 h 6858000"/>
              <a:gd name="connsiteX14" fmla="*/ 5872711 w 12192000"/>
              <a:gd name="connsiteY14" fmla="*/ 0 h 6858000"/>
              <a:gd name="connsiteX15" fmla="*/ 5885421 w 12192000"/>
              <a:gd name="connsiteY15" fmla="*/ 20207 h 6858000"/>
              <a:gd name="connsiteX16" fmla="*/ 5925300 w 12192000"/>
              <a:gd name="connsiteY16" fmla="*/ 48911 h 6858000"/>
              <a:gd name="connsiteX17" fmla="*/ 5940039 w 12192000"/>
              <a:gd name="connsiteY17" fmla="*/ 101212 h 6858000"/>
              <a:gd name="connsiteX18" fmla="*/ 5969942 w 12192000"/>
              <a:gd name="connsiteY18" fmla="*/ 311282 h 6858000"/>
              <a:gd name="connsiteX19" fmla="*/ 5961238 w 12192000"/>
              <a:gd name="connsiteY19" fmla="*/ 357643 h 6858000"/>
              <a:gd name="connsiteX20" fmla="*/ 5917195 w 12192000"/>
              <a:gd name="connsiteY20" fmla="*/ 420369 h 6858000"/>
              <a:gd name="connsiteX21" fmla="*/ 5882753 w 12192000"/>
              <a:gd name="connsiteY21" fmla="*/ 556832 h 6858000"/>
              <a:gd name="connsiteX22" fmla="*/ 5814490 w 12192000"/>
              <a:gd name="connsiteY22" fmla="*/ 757416 h 6858000"/>
              <a:gd name="connsiteX23" fmla="*/ 5780064 w 12192000"/>
              <a:gd name="connsiteY23" fmla="*/ 817804 h 6858000"/>
              <a:gd name="connsiteX24" fmla="*/ 5808232 w 12192000"/>
              <a:gd name="connsiteY24" fmla="*/ 850533 h 6858000"/>
              <a:gd name="connsiteX25" fmla="*/ 5906473 w 12192000"/>
              <a:gd name="connsiteY25" fmla="*/ 1076571 h 6858000"/>
              <a:gd name="connsiteX26" fmla="*/ 5778623 w 12192000"/>
              <a:gd name="connsiteY26" fmla="*/ 1369280 h 6858000"/>
              <a:gd name="connsiteX27" fmla="*/ 5710841 w 12192000"/>
              <a:gd name="connsiteY27" fmla="*/ 1462628 h 6858000"/>
              <a:gd name="connsiteX28" fmla="*/ 5846774 w 12192000"/>
              <a:gd name="connsiteY28" fmla="*/ 1455933 h 6858000"/>
              <a:gd name="connsiteX29" fmla="*/ 5897329 w 12192000"/>
              <a:gd name="connsiteY29" fmla="*/ 1553073 h 6858000"/>
              <a:gd name="connsiteX30" fmla="*/ 5919735 w 12192000"/>
              <a:gd name="connsiteY30" fmla="*/ 1602736 h 6858000"/>
              <a:gd name="connsiteX31" fmla="*/ 6057874 w 12192000"/>
              <a:gd name="connsiteY31" fmla="*/ 1910648 h 6858000"/>
              <a:gd name="connsiteX32" fmla="*/ 6039719 w 12192000"/>
              <a:gd name="connsiteY32" fmla="*/ 2010547 h 6858000"/>
              <a:gd name="connsiteX33" fmla="*/ 5841713 w 12192000"/>
              <a:gd name="connsiteY33" fmla="*/ 2520599 h 6858000"/>
              <a:gd name="connsiteX34" fmla="*/ 6071734 w 12192000"/>
              <a:gd name="connsiteY34" fmla="*/ 2593468 h 6858000"/>
              <a:gd name="connsiteX35" fmla="*/ 6092050 w 12192000"/>
              <a:gd name="connsiteY35" fmla="*/ 2806646 h 6858000"/>
              <a:gd name="connsiteX36" fmla="*/ 6215122 w 12192000"/>
              <a:gd name="connsiteY36" fmla="*/ 3021197 h 6858000"/>
              <a:gd name="connsiteX37" fmla="*/ 6338100 w 12192000"/>
              <a:gd name="connsiteY37" fmla="*/ 3178087 h 6858000"/>
              <a:gd name="connsiteX38" fmla="*/ 6343927 w 12192000"/>
              <a:gd name="connsiteY38" fmla="*/ 3194685 h 6858000"/>
              <a:gd name="connsiteX39" fmla="*/ 6343850 w 12192000"/>
              <a:gd name="connsiteY39" fmla="*/ 3201174 h 6858000"/>
              <a:gd name="connsiteX40" fmla="*/ 6366375 w 12192000"/>
              <a:gd name="connsiteY40" fmla="*/ 3271251 h 6858000"/>
              <a:gd name="connsiteX41" fmla="*/ 6369430 w 12192000"/>
              <a:gd name="connsiteY41" fmla="*/ 3276240 h 6858000"/>
              <a:gd name="connsiteX42" fmla="*/ 6392405 w 12192000"/>
              <a:gd name="connsiteY42" fmla="*/ 3360437 h 6858000"/>
              <a:gd name="connsiteX43" fmla="*/ 6397993 w 12192000"/>
              <a:gd name="connsiteY43" fmla="*/ 3390203 h 6858000"/>
              <a:gd name="connsiteX44" fmla="*/ 6394652 w 12192000"/>
              <a:gd name="connsiteY44" fmla="*/ 3402205 h 6858000"/>
              <a:gd name="connsiteX45" fmla="*/ 6366662 w 12192000"/>
              <a:gd name="connsiteY45" fmla="*/ 3442044 h 6858000"/>
              <a:gd name="connsiteX46" fmla="*/ 6320915 w 12192000"/>
              <a:gd name="connsiteY46" fmla="*/ 3701547 h 6858000"/>
              <a:gd name="connsiteX47" fmla="*/ 6364618 w 12192000"/>
              <a:gd name="connsiteY47" fmla="*/ 3743844 h 6858000"/>
              <a:gd name="connsiteX48" fmla="*/ 6370409 w 12192000"/>
              <a:gd name="connsiteY48" fmla="*/ 3754454 h 6858000"/>
              <a:gd name="connsiteX49" fmla="*/ 6373773 w 12192000"/>
              <a:gd name="connsiteY49" fmla="*/ 3768237 h 6858000"/>
              <a:gd name="connsiteX50" fmla="*/ 6375298 w 12192000"/>
              <a:gd name="connsiteY50" fmla="*/ 3796540 h 6858000"/>
              <a:gd name="connsiteX51" fmla="*/ 6253487 w 12192000"/>
              <a:gd name="connsiteY51" fmla="*/ 3856948 h 6858000"/>
              <a:gd name="connsiteX52" fmla="*/ 6385416 w 12192000"/>
              <a:gd name="connsiteY52" fmla="*/ 4014409 h 6858000"/>
              <a:gd name="connsiteX53" fmla="*/ 6374795 w 12192000"/>
              <a:gd name="connsiteY53" fmla="*/ 4038554 h 6858000"/>
              <a:gd name="connsiteX54" fmla="*/ 6351015 w 12192000"/>
              <a:gd name="connsiteY54" fmla="*/ 4150489 h 6858000"/>
              <a:gd name="connsiteX55" fmla="*/ 6340821 w 12192000"/>
              <a:gd name="connsiteY55" fmla="*/ 4212706 h 6858000"/>
              <a:gd name="connsiteX56" fmla="*/ 12191999 w 12192000"/>
              <a:gd name="connsiteY56" fmla="*/ 4212706 h 6858000"/>
              <a:gd name="connsiteX57" fmla="*/ 12191999 w 12192000"/>
              <a:gd name="connsiteY57" fmla="*/ 0 h 6858000"/>
              <a:gd name="connsiteX58" fmla="*/ 12192000 w 12192000"/>
              <a:gd name="connsiteY58" fmla="*/ 0 h 6858000"/>
              <a:gd name="connsiteX59" fmla="*/ 12192000 w 12192000"/>
              <a:gd name="connsiteY59" fmla="*/ 6858000 h 6858000"/>
              <a:gd name="connsiteX60" fmla="*/ 12191999 w 12192000"/>
              <a:gd name="connsiteY60" fmla="*/ 6858000 h 6858000"/>
              <a:gd name="connsiteX61" fmla="*/ 12191999 w 12192000"/>
              <a:gd name="connsiteY61" fmla="*/ 4323902 h 6858000"/>
              <a:gd name="connsiteX62" fmla="*/ 9307672 w 12192000"/>
              <a:gd name="connsiteY62" fmla="*/ 4323902 h 6858000"/>
              <a:gd name="connsiteX63" fmla="*/ 9307672 w 12192000"/>
              <a:gd name="connsiteY63" fmla="*/ 6858000 h 6858000"/>
              <a:gd name="connsiteX64" fmla="*/ 0 w 12192000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2000" h="6858000">
                <a:moveTo>
                  <a:pt x="6315529" y="4323896"/>
                </a:moveTo>
                <a:lnTo>
                  <a:pt x="6295588" y="4367579"/>
                </a:lnTo>
                <a:cubicBezTo>
                  <a:pt x="6278024" y="4397022"/>
                  <a:pt x="6253813" y="4421099"/>
                  <a:pt x="6219229" y="4436818"/>
                </a:cubicBezTo>
                <a:cubicBezTo>
                  <a:pt x="6148079" y="4469666"/>
                  <a:pt x="6116436" y="4572066"/>
                  <a:pt x="6065687" y="4637204"/>
                </a:cubicBezTo>
                <a:cubicBezTo>
                  <a:pt x="5888713" y="4862696"/>
                  <a:pt x="5773979" y="5125824"/>
                  <a:pt x="5727387" y="5460076"/>
                </a:cubicBezTo>
                <a:cubicBezTo>
                  <a:pt x="5714326" y="5552523"/>
                  <a:pt x="5656974" y="5638673"/>
                  <a:pt x="5620972" y="5725836"/>
                </a:cubicBezTo>
                <a:cubicBezTo>
                  <a:pt x="5641553" y="5779043"/>
                  <a:pt x="5738619" y="5631221"/>
                  <a:pt x="5707795" y="5790089"/>
                </a:cubicBezTo>
                <a:cubicBezTo>
                  <a:pt x="5684453" y="5909876"/>
                  <a:pt x="5617437" y="5996827"/>
                  <a:pt x="5554627" y="6078873"/>
                </a:cubicBezTo>
                <a:cubicBezTo>
                  <a:pt x="5482491" y="6172498"/>
                  <a:pt x="5402203" y="6253366"/>
                  <a:pt x="5373489" y="6402408"/>
                </a:cubicBezTo>
                <a:cubicBezTo>
                  <a:pt x="5371924" y="6410357"/>
                  <a:pt x="5276557" y="6577417"/>
                  <a:pt x="5099999" y="6827527"/>
                </a:cubicBezTo>
                <a:lnTo>
                  <a:pt x="5078133" y="6857998"/>
                </a:lnTo>
                <a:lnTo>
                  <a:pt x="9179960" y="6857998"/>
                </a:lnTo>
                <a:lnTo>
                  <a:pt x="9179960" y="4323896"/>
                </a:lnTo>
                <a:close/>
                <a:moveTo>
                  <a:pt x="0" y="0"/>
                </a:moveTo>
                <a:lnTo>
                  <a:pt x="5872711" y="0"/>
                </a:lnTo>
                <a:lnTo>
                  <a:pt x="5885421" y="20207"/>
                </a:lnTo>
                <a:cubicBezTo>
                  <a:pt x="5896481" y="32882"/>
                  <a:pt x="5909484" y="42864"/>
                  <a:pt x="5925300" y="48911"/>
                </a:cubicBezTo>
                <a:cubicBezTo>
                  <a:pt x="5940498" y="54526"/>
                  <a:pt x="5945509" y="75042"/>
                  <a:pt x="5940039" y="101212"/>
                </a:cubicBezTo>
                <a:cubicBezTo>
                  <a:pt x="5921950" y="187894"/>
                  <a:pt x="5936667" y="254951"/>
                  <a:pt x="5969942" y="311282"/>
                </a:cubicBezTo>
                <a:cubicBezTo>
                  <a:pt x="5981709" y="330926"/>
                  <a:pt x="5977292" y="344422"/>
                  <a:pt x="5961238" y="357643"/>
                </a:cubicBezTo>
                <a:cubicBezTo>
                  <a:pt x="5942802" y="372223"/>
                  <a:pt x="5928461" y="393565"/>
                  <a:pt x="5917195" y="420369"/>
                </a:cubicBezTo>
                <a:cubicBezTo>
                  <a:pt x="5898701" y="463685"/>
                  <a:pt x="5889992" y="510050"/>
                  <a:pt x="5882753" y="556832"/>
                </a:cubicBezTo>
                <a:cubicBezTo>
                  <a:pt x="5871511" y="630206"/>
                  <a:pt x="5858246" y="700969"/>
                  <a:pt x="5814490" y="757416"/>
                </a:cubicBezTo>
                <a:cubicBezTo>
                  <a:pt x="5801465" y="774559"/>
                  <a:pt x="5791019" y="796511"/>
                  <a:pt x="5780064" y="817804"/>
                </a:cubicBezTo>
                <a:cubicBezTo>
                  <a:pt x="5783558" y="836359"/>
                  <a:pt x="5792196" y="849005"/>
                  <a:pt x="5808232" y="850533"/>
                </a:cubicBezTo>
                <a:cubicBezTo>
                  <a:pt x="5910296" y="860624"/>
                  <a:pt x="5905771" y="962632"/>
                  <a:pt x="5906473" y="1076571"/>
                </a:cubicBezTo>
                <a:cubicBezTo>
                  <a:pt x="5907545" y="1217584"/>
                  <a:pt x="5849973" y="1296799"/>
                  <a:pt x="5778623" y="1369280"/>
                </a:cubicBezTo>
                <a:cubicBezTo>
                  <a:pt x="5754207" y="1393852"/>
                  <a:pt x="5718605" y="1401742"/>
                  <a:pt x="5710841" y="1462628"/>
                </a:cubicBezTo>
                <a:cubicBezTo>
                  <a:pt x="5753463" y="1508141"/>
                  <a:pt x="5802053" y="1451295"/>
                  <a:pt x="5846774" y="1455933"/>
                </a:cubicBezTo>
                <a:cubicBezTo>
                  <a:pt x="5883727" y="1460129"/>
                  <a:pt x="5943609" y="1438568"/>
                  <a:pt x="5897329" y="1553073"/>
                </a:cubicBezTo>
                <a:cubicBezTo>
                  <a:pt x="5883856" y="1586627"/>
                  <a:pt x="5901366" y="1604100"/>
                  <a:pt x="5919735" y="1602736"/>
                </a:cubicBezTo>
                <a:cubicBezTo>
                  <a:pt x="6068526" y="1589022"/>
                  <a:pt x="6006837" y="1813624"/>
                  <a:pt x="6057874" y="1910648"/>
                </a:cubicBezTo>
                <a:cubicBezTo>
                  <a:pt x="6072264" y="1936644"/>
                  <a:pt x="6059978" y="1992417"/>
                  <a:pt x="6039719" y="2010547"/>
                </a:cubicBezTo>
                <a:cubicBezTo>
                  <a:pt x="5911143" y="2127229"/>
                  <a:pt x="5899692" y="2331836"/>
                  <a:pt x="5841713" y="2520599"/>
                </a:cubicBezTo>
                <a:cubicBezTo>
                  <a:pt x="5912636" y="2572423"/>
                  <a:pt x="5995799" y="2566926"/>
                  <a:pt x="6071734" y="2593468"/>
                </a:cubicBezTo>
                <a:cubicBezTo>
                  <a:pt x="6150607" y="2620843"/>
                  <a:pt x="6151703" y="2655507"/>
                  <a:pt x="6092050" y="2806646"/>
                </a:cubicBezTo>
                <a:cubicBezTo>
                  <a:pt x="6259331" y="2795420"/>
                  <a:pt x="6259331" y="2795420"/>
                  <a:pt x="6215122" y="3021197"/>
                </a:cubicBezTo>
                <a:cubicBezTo>
                  <a:pt x="6259035" y="3016573"/>
                  <a:pt x="6302431" y="3085300"/>
                  <a:pt x="6338100" y="3178087"/>
                </a:cubicBezTo>
                <a:lnTo>
                  <a:pt x="6343927" y="3194685"/>
                </a:lnTo>
                <a:lnTo>
                  <a:pt x="6343850" y="3201174"/>
                </a:lnTo>
                <a:cubicBezTo>
                  <a:pt x="6346866" y="3232770"/>
                  <a:pt x="6355995" y="3253323"/>
                  <a:pt x="6366375" y="3271251"/>
                </a:cubicBezTo>
                <a:lnTo>
                  <a:pt x="6369430" y="3276240"/>
                </a:lnTo>
                <a:lnTo>
                  <a:pt x="6392405" y="3360437"/>
                </a:lnTo>
                <a:lnTo>
                  <a:pt x="6397993" y="3390203"/>
                </a:lnTo>
                <a:lnTo>
                  <a:pt x="6394652" y="3402205"/>
                </a:lnTo>
                <a:cubicBezTo>
                  <a:pt x="6388505" y="3414621"/>
                  <a:pt x="6379344" y="3427747"/>
                  <a:pt x="6366662" y="3442044"/>
                </a:cubicBezTo>
                <a:cubicBezTo>
                  <a:pt x="6239481" y="3584662"/>
                  <a:pt x="6224938" y="3605480"/>
                  <a:pt x="6320915" y="3701547"/>
                </a:cubicBezTo>
                <a:lnTo>
                  <a:pt x="6364618" y="3743844"/>
                </a:lnTo>
                <a:lnTo>
                  <a:pt x="6370409" y="3754454"/>
                </a:lnTo>
                <a:lnTo>
                  <a:pt x="6373773" y="3768237"/>
                </a:lnTo>
                <a:cubicBezTo>
                  <a:pt x="6374277" y="3777528"/>
                  <a:pt x="6374207" y="3788146"/>
                  <a:pt x="6375298" y="3796540"/>
                </a:cubicBezTo>
                <a:cubicBezTo>
                  <a:pt x="6339717" y="3831045"/>
                  <a:pt x="6294642" y="3774365"/>
                  <a:pt x="6253487" y="3856948"/>
                </a:cubicBezTo>
                <a:lnTo>
                  <a:pt x="6385416" y="4014409"/>
                </a:lnTo>
                <a:lnTo>
                  <a:pt x="6374795" y="4038554"/>
                </a:lnTo>
                <a:cubicBezTo>
                  <a:pt x="6363579" y="4073249"/>
                  <a:pt x="6356895" y="4111559"/>
                  <a:pt x="6351015" y="4150489"/>
                </a:cubicBezTo>
                <a:lnTo>
                  <a:pt x="6340821" y="4212706"/>
                </a:lnTo>
                <a:lnTo>
                  <a:pt x="12191999" y="421270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4323902"/>
                </a:lnTo>
                <a:lnTo>
                  <a:pt x="9307672" y="4323902"/>
                </a:lnTo>
                <a:lnTo>
                  <a:pt x="930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798F4-10F4-4300-8D16-7D3AD4B5E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7" y="317241"/>
            <a:ext cx="4347949" cy="9161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Napadaj</a:t>
            </a:r>
            <a:r>
              <a:rPr 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astme</a:t>
            </a:r>
            <a:endParaRPr lang="en-US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6533C-3660-4E32-9FE4-382547EEB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9" y="1440756"/>
            <a:ext cx="5578030" cy="52306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hr-HR" sz="1600" b="1" dirty="0">
                <a:latin typeface="Times New Roman"/>
                <a:ea typeface="+mn-lt"/>
                <a:cs typeface="+mn-lt"/>
              </a:rPr>
              <a:t>a</a:t>
            </a:r>
            <a:r>
              <a:rPr lang="en-US" sz="1600" b="1" dirty="0" err="1">
                <a:latin typeface="Times New Roman"/>
                <a:ea typeface="+mn-lt"/>
                <a:cs typeface="+mn-lt"/>
              </a:rPr>
              <a:t>stma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je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kronična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bolest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preosjetljivosti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koja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je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često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pod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kontrolom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ako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se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osobe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koje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boluju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od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asme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drže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propisanih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preporuka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I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uzimanja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lijekova</a:t>
            </a:r>
            <a:endParaRPr lang="en-US" sz="1600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hr-HR" sz="1600" dirty="0">
                <a:latin typeface="Times New Roman"/>
                <a:ea typeface="+mn-lt"/>
                <a:cs typeface="+mn-lt"/>
              </a:rPr>
              <a:t>d</a:t>
            </a:r>
            <a:r>
              <a:rPr lang="en-US" sz="1600" dirty="0">
                <a:latin typeface="Times New Roman"/>
                <a:ea typeface="+mn-lt"/>
                <a:cs typeface="+mn-lt"/>
              </a:rPr>
              <a:t>o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napadaja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astme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može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doći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u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različitim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situacijama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hr-HR" sz="1600" dirty="0">
                <a:latin typeface="Times New Roman"/>
                <a:ea typeface="+mn-lt"/>
                <a:cs typeface="+mn-lt"/>
              </a:rPr>
              <a:t>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izloženostima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te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ga je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potrebno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brzo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prepoznati</a:t>
            </a:r>
            <a:endParaRPr lang="hr-HR" sz="1600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hr-HR" sz="1600" dirty="0">
                <a:latin typeface="Times New Roman"/>
                <a:ea typeface="+mn-lt"/>
                <a:cs typeface="+mn-lt"/>
              </a:rPr>
              <a:t>k</a:t>
            </a:r>
            <a:r>
              <a:rPr lang="en-US" sz="1600" dirty="0">
                <a:latin typeface="Times New Roman"/>
                <a:ea typeface="+mn-lt"/>
                <a:cs typeface="+mn-lt"/>
              </a:rPr>
              <a:t>od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različitih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osoba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ne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moraju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biti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 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prisutni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svi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simptomi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hr-HR" sz="1600" dirty="0">
                <a:latin typeface="Times New Roman"/>
                <a:ea typeface="+mn-lt"/>
                <a:cs typeface="+mn-lt"/>
              </a:rPr>
              <a:t>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znakovi</a:t>
            </a:r>
            <a:endParaRPr lang="en-US" sz="1600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hr-HR" sz="1600" dirty="0">
                <a:latin typeface="Times New Roman"/>
                <a:ea typeface="+mn-lt"/>
                <a:cs typeface="+mn-lt"/>
              </a:rPr>
              <a:t>p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rilikom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napadaja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dolazi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do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grčenja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mišića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zračnih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prolaza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u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plućima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,</a:t>
            </a:r>
            <a:r>
              <a:rPr lang="hr-HR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dišni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se put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sužava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,</a:t>
            </a:r>
            <a:r>
              <a:rPr lang="hr-HR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>
                <a:latin typeface="Times New Roman"/>
                <a:ea typeface="+mn-lt"/>
                <a:cs typeface="+mn-lt"/>
              </a:rPr>
              <a:t>a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disanje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je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otežano</a:t>
            </a:r>
            <a:endParaRPr lang="en-US" sz="1600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hr-HR" sz="1600" dirty="0">
                <a:latin typeface="Times New Roman"/>
                <a:ea typeface="+mn-lt"/>
                <a:cs typeface="+mn-lt"/>
              </a:rPr>
              <a:t>o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sobe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koje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boluju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od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asme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često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sa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sobom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imaju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inhalatore</a:t>
            </a:r>
            <a:r>
              <a:rPr lang="hr-HR" sz="1600" b="1" dirty="0">
                <a:latin typeface="Times New Roman"/>
                <a:ea typeface="+mn-lt"/>
                <a:cs typeface="+mn-lt"/>
              </a:rPr>
              <a:t> (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služe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za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olakšavanje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hr-HR" sz="1600" dirty="0">
                <a:latin typeface="Times New Roman"/>
                <a:ea typeface="+mn-lt"/>
                <a:cs typeface="+mn-lt"/>
              </a:rPr>
              <a:t>i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sprječavanje</a:t>
            </a:r>
            <a:r>
              <a:rPr lang="en-US" sz="1600" dirty="0">
                <a:latin typeface="Times New Roman"/>
                <a:ea typeface="+mn-lt"/>
                <a:cs typeface="+mn-lt"/>
              </a:rPr>
              <a:t> </a:t>
            </a:r>
            <a:r>
              <a:rPr lang="en-US" sz="1600" dirty="0" err="1">
                <a:latin typeface="Times New Roman"/>
                <a:ea typeface="+mn-lt"/>
                <a:cs typeface="+mn-lt"/>
              </a:rPr>
              <a:t>napadaja</a:t>
            </a:r>
            <a:r>
              <a:rPr lang="hr-HR" sz="1600" dirty="0">
                <a:latin typeface="Times New Roman"/>
                <a:ea typeface="+mn-lt"/>
                <a:cs typeface="+mn-lt"/>
              </a:rPr>
              <a:t>)</a:t>
            </a:r>
            <a:r>
              <a:rPr lang="en-US" sz="1600" dirty="0">
                <a:latin typeface="Times New Roman"/>
                <a:ea typeface="+mn-lt"/>
                <a:cs typeface="+mn-lt"/>
              </a:rPr>
              <a:t> </a:t>
            </a:r>
          </a:p>
        </p:txBody>
      </p:sp>
      <p:pic>
        <p:nvPicPr>
          <p:cNvPr id="8" name="Picture 8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B79B68B0-B148-4B7B-B96E-CA2ED8BA5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535" y="556076"/>
            <a:ext cx="4350901" cy="3217333"/>
          </a:xfrm>
          <a:prstGeom prst="rect">
            <a:avLst/>
          </a:prstGeom>
        </p:spPr>
      </p:pic>
      <p:pic>
        <p:nvPicPr>
          <p:cNvPr id="9" name="Picture 21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759B782B-05F3-445F-B3AB-67D7F8A77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433" y="4770790"/>
            <a:ext cx="2513506" cy="1413847"/>
          </a:xfrm>
          <a:prstGeom prst="rect">
            <a:avLst/>
          </a:prstGeom>
        </p:spPr>
      </p:pic>
      <p:pic>
        <p:nvPicPr>
          <p:cNvPr id="23" name="Picture 24">
            <a:extLst>
              <a:ext uri="{FF2B5EF4-FFF2-40B4-BE49-F238E27FC236}">
                <a16:creationId xmlns:a16="http://schemas.microsoft.com/office/drawing/2014/main" id="{A7DA9670-F8C6-4349-BA69-8AD4ABE3A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405" y="4653502"/>
            <a:ext cx="1663093" cy="16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5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2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E5DB9-67E5-4F04-8F69-3D93803A5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US" sz="4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Mogući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 </a:t>
            </a:r>
            <a:r>
              <a:rPr lang="en-US" sz="4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simptomi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 </a:t>
            </a:r>
            <a:r>
              <a:rPr lang="en-US" sz="4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i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 </a:t>
            </a:r>
            <a:r>
              <a:rPr lang="en-US" sz="4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znakovi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 </a:t>
            </a:r>
            <a:r>
              <a:rPr lang="en-US" sz="4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napadaja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 </a:t>
            </a:r>
            <a:r>
              <a:rPr lang="en-US" sz="4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astme</a:t>
            </a:r>
            <a:endParaRPr lang="en-US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8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28324CF7-9F00-46D1-A592-A66548B7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905" y="365125"/>
            <a:ext cx="2194560" cy="2194560"/>
          </a:xfrm>
          <a:prstGeom prst="rect">
            <a:avLst/>
          </a:prstGeom>
        </p:spPr>
      </p:pic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29AC83-FC72-4E55-AD1C-6A5F3B74D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812" y="539296"/>
            <a:ext cx="2194560" cy="2194560"/>
          </a:xfrm>
          <a:prstGeom prst="rect">
            <a:avLst/>
          </a:prstGeom>
        </p:spPr>
      </p:pic>
      <p:sp>
        <p:nvSpPr>
          <p:cNvPr id="42" name="sketch line">
            <a:extLst>
              <a:ext uri="{FF2B5EF4-FFF2-40B4-BE49-F238E27FC236}">
                <a16:creationId xmlns:a16="http://schemas.microsoft.com/office/drawing/2014/main" id="{490234EE-E0D8-4805-9227-CCEAC601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7E04D-CF08-44CC-92B4-39DC5B234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8" y="2908005"/>
            <a:ext cx="5807828" cy="371797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hr-HR" sz="1900" dirty="0">
                <a:latin typeface="Time New Roman"/>
                <a:cs typeface="Calibri"/>
              </a:rPr>
              <a:t>o</a:t>
            </a:r>
            <a:r>
              <a:rPr lang="en-US" sz="1900" dirty="0" err="1">
                <a:latin typeface="Time New Roman"/>
                <a:cs typeface="Calibri"/>
              </a:rPr>
              <a:t>težano</a:t>
            </a:r>
            <a:r>
              <a:rPr lang="en-US" sz="1900" dirty="0">
                <a:latin typeface="Time New Roman"/>
                <a:cs typeface="Calibri"/>
              </a:rPr>
              <a:t> </a:t>
            </a:r>
            <a:r>
              <a:rPr lang="en-US" sz="1900" dirty="0" err="1">
                <a:latin typeface="Time New Roman"/>
                <a:cs typeface="Calibri"/>
              </a:rPr>
              <a:t>disanje</a:t>
            </a:r>
            <a:endParaRPr lang="en-US" sz="1900" dirty="0">
              <a:latin typeface="Time New Roman"/>
              <a:cs typeface="Calibri"/>
            </a:endParaRPr>
          </a:p>
          <a:p>
            <a:r>
              <a:rPr lang="hr-HR" sz="1900" dirty="0">
                <a:latin typeface="Time New Roman"/>
                <a:cs typeface="Calibri"/>
              </a:rPr>
              <a:t>š</a:t>
            </a:r>
            <a:r>
              <a:rPr lang="en-US" sz="1900" dirty="0" err="1">
                <a:latin typeface="Time New Roman"/>
                <a:cs typeface="Calibri"/>
              </a:rPr>
              <a:t>umni</a:t>
            </a:r>
            <a:r>
              <a:rPr lang="en-US" sz="1900" dirty="0">
                <a:latin typeface="Time New Roman"/>
                <a:cs typeface="Calibri"/>
              </a:rPr>
              <a:t> </a:t>
            </a:r>
            <a:r>
              <a:rPr lang="en-US" sz="1900" dirty="0" err="1">
                <a:latin typeface="Time New Roman"/>
                <a:cs typeface="Calibri"/>
              </a:rPr>
              <a:t>izdisaji</a:t>
            </a:r>
            <a:endParaRPr lang="en-US" sz="1900" dirty="0">
              <a:latin typeface="Time New Roman"/>
              <a:cs typeface="Calibri"/>
            </a:endParaRPr>
          </a:p>
          <a:p>
            <a:r>
              <a:rPr lang="hr-HR" sz="1900" dirty="0">
                <a:latin typeface="Time New Roman"/>
                <a:cs typeface="Calibri"/>
              </a:rPr>
              <a:t>k</a:t>
            </a:r>
            <a:r>
              <a:rPr lang="en-US" sz="1900" dirty="0" err="1">
                <a:latin typeface="Time New Roman"/>
                <a:cs typeface="Calibri"/>
              </a:rPr>
              <a:t>ašalj</a:t>
            </a:r>
            <a:endParaRPr lang="en-US" sz="1900" dirty="0">
              <a:latin typeface="Time New Roman"/>
              <a:cs typeface="Calibri"/>
            </a:endParaRPr>
          </a:p>
          <a:p>
            <a:r>
              <a:rPr lang="hr-HR" sz="1900" dirty="0">
                <a:latin typeface="Time New Roman"/>
                <a:cs typeface="Calibri"/>
              </a:rPr>
              <a:t>g</a:t>
            </a:r>
            <a:r>
              <a:rPr lang="en-US" sz="1900" dirty="0" err="1">
                <a:latin typeface="Time New Roman"/>
                <a:cs typeface="Calibri"/>
              </a:rPr>
              <a:t>ovorne</a:t>
            </a:r>
            <a:r>
              <a:rPr lang="en-US" sz="1900" dirty="0">
                <a:latin typeface="Time New Roman"/>
                <a:cs typeface="Calibri"/>
              </a:rPr>
              <a:t> </a:t>
            </a:r>
            <a:r>
              <a:rPr lang="en-US" sz="1900" dirty="0" err="1">
                <a:latin typeface="Time New Roman"/>
                <a:cs typeface="Calibri"/>
              </a:rPr>
              <a:t>tegobe</a:t>
            </a:r>
            <a:r>
              <a:rPr lang="en-US" sz="1900" dirty="0">
                <a:latin typeface="Time New Roman"/>
                <a:cs typeface="Calibri"/>
              </a:rPr>
              <a:t> u </a:t>
            </a:r>
            <a:r>
              <a:rPr lang="en-US" sz="1900" dirty="0" err="1">
                <a:latin typeface="Time New Roman"/>
                <a:cs typeface="Calibri"/>
              </a:rPr>
              <a:t>smislu</a:t>
            </a:r>
            <a:r>
              <a:rPr lang="en-US" sz="1900" dirty="0">
                <a:latin typeface="Time New Roman"/>
                <a:cs typeface="Calibri"/>
              </a:rPr>
              <a:t> </a:t>
            </a:r>
            <a:r>
              <a:rPr lang="en-US" sz="1900" dirty="0" err="1">
                <a:latin typeface="Time New Roman"/>
                <a:cs typeface="Calibri"/>
              </a:rPr>
              <a:t>kratkih</a:t>
            </a:r>
            <a:r>
              <a:rPr lang="en-US" sz="1900" dirty="0">
                <a:latin typeface="Time New Roman"/>
                <a:cs typeface="Calibri"/>
              </a:rPr>
              <a:t> </a:t>
            </a:r>
            <a:r>
              <a:rPr lang="en-US" sz="1900" dirty="0" err="1">
                <a:latin typeface="Time New Roman"/>
                <a:cs typeface="Calibri"/>
              </a:rPr>
              <a:t>rečenica</a:t>
            </a:r>
            <a:r>
              <a:rPr lang="en-US" sz="1900" dirty="0">
                <a:latin typeface="Time New Roman"/>
                <a:cs typeface="Calibri"/>
              </a:rPr>
              <a:t> I </a:t>
            </a:r>
            <a:r>
              <a:rPr lang="en-US" sz="1900" dirty="0" err="1">
                <a:latin typeface="Time New Roman"/>
                <a:cs typeface="Calibri"/>
              </a:rPr>
              <a:t>šaptaja</a:t>
            </a:r>
            <a:endParaRPr lang="en-US" sz="1900" dirty="0">
              <a:latin typeface="Time New Roman"/>
              <a:cs typeface="Calibri"/>
            </a:endParaRPr>
          </a:p>
          <a:p>
            <a:r>
              <a:rPr lang="hr-HR" sz="1900" dirty="0">
                <a:latin typeface="Time New Roman"/>
                <a:cs typeface="Calibri"/>
              </a:rPr>
              <a:t>s</a:t>
            </a:r>
            <a:r>
              <a:rPr lang="en-US" sz="1900" dirty="0" err="1">
                <a:latin typeface="Time New Roman"/>
                <a:cs typeface="Calibri"/>
              </a:rPr>
              <a:t>ivoplave</a:t>
            </a:r>
            <a:r>
              <a:rPr lang="en-US" sz="1900" dirty="0">
                <a:latin typeface="Time New Roman"/>
                <a:cs typeface="Calibri"/>
              </a:rPr>
              <a:t> </a:t>
            </a:r>
            <a:r>
              <a:rPr lang="en-US" sz="1900" dirty="0" err="1">
                <a:latin typeface="Time New Roman"/>
                <a:cs typeface="Calibri"/>
              </a:rPr>
              <a:t>usne,uške</a:t>
            </a:r>
            <a:r>
              <a:rPr lang="en-US" sz="1900" dirty="0">
                <a:latin typeface="Time New Roman"/>
                <a:cs typeface="Calibri"/>
              </a:rPr>
              <a:t> I </a:t>
            </a:r>
            <a:r>
              <a:rPr lang="en-US" sz="1900" dirty="0" err="1">
                <a:latin typeface="Time New Roman"/>
                <a:cs typeface="Calibri"/>
              </a:rPr>
              <a:t>vrhovi</a:t>
            </a:r>
            <a:r>
              <a:rPr lang="en-US" sz="1900" dirty="0">
                <a:latin typeface="Time New Roman"/>
                <a:cs typeface="Calibri"/>
              </a:rPr>
              <a:t> </a:t>
            </a:r>
            <a:r>
              <a:rPr lang="en-US" sz="1900" dirty="0" err="1">
                <a:latin typeface="Time New Roman"/>
                <a:cs typeface="Calibri"/>
              </a:rPr>
              <a:t>prstiju</a:t>
            </a:r>
            <a:endParaRPr lang="en-US" sz="1900" dirty="0">
              <a:latin typeface="Time New Roman"/>
              <a:cs typeface="Calibri"/>
            </a:endParaRPr>
          </a:p>
          <a:p>
            <a:r>
              <a:rPr lang="hr-HR" sz="1900" dirty="0">
                <a:latin typeface="Time New Roman"/>
                <a:cs typeface="Calibri"/>
              </a:rPr>
              <a:t>n</a:t>
            </a:r>
            <a:r>
              <a:rPr lang="en-US" sz="1900" dirty="0" err="1">
                <a:latin typeface="Time New Roman"/>
                <a:cs typeface="Calibri"/>
              </a:rPr>
              <a:t>elagoda</a:t>
            </a:r>
            <a:r>
              <a:rPr lang="en-US" sz="1900" dirty="0">
                <a:latin typeface="Time New Roman"/>
                <a:cs typeface="Calibri"/>
              </a:rPr>
              <a:t> I  </a:t>
            </a:r>
            <a:r>
              <a:rPr lang="en-US" sz="1900" dirty="0" err="1">
                <a:latin typeface="Time New Roman"/>
                <a:cs typeface="Calibri"/>
              </a:rPr>
              <a:t>tjeskoba</a:t>
            </a:r>
            <a:endParaRPr lang="en-US" sz="1900" dirty="0">
              <a:latin typeface="Time New Roman"/>
              <a:cs typeface="Calibri"/>
            </a:endParaRPr>
          </a:p>
          <a:p>
            <a:r>
              <a:rPr lang="hr-HR" sz="1900" dirty="0">
                <a:latin typeface="Time New Roman"/>
                <a:cs typeface="Calibri"/>
              </a:rPr>
              <a:t>i</a:t>
            </a:r>
            <a:r>
              <a:rPr lang="en-US" sz="1900" dirty="0" err="1">
                <a:latin typeface="Time New Roman"/>
                <a:cs typeface="Calibri"/>
              </a:rPr>
              <a:t>scrpljenost</a:t>
            </a:r>
            <a:r>
              <a:rPr lang="en-US" sz="1900" dirty="0">
                <a:latin typeface="Time New Roman"/>
                <a:cs typeface="Calibri"/>
              </a:rPr>
              <a:t> </a:t>
            </a:r>
            <a:r>
              <a:rPr lang="en-US" sz="1900" dirty="0" err="1">
                <a:latin typeface="Time New Roman"/>
                <a:cs typeface="Calibri"/>
              </a:rPr>
              <a:t>nakon</a:t>
            </a:r>
            <a:r>
              <a:rPr lang="en-US" sz="1900" dirty="0">
                <a:latin typeface="Time New Roman"/>
                <a:cs typeface="Calibri"/>
              </a:rPr>
              <a:t> </a:t>
            </a:r>
            <a:r>
              <a:rPr lang="en-US" sz="1900" dirty="0" err="1">
                <a:latin typeface="Time New Roman"/>
                <a:cs typeface="Calibri"/>
              </a:rPr>
              <a:t>napadaja</a:t>
            </a:r>
            <a:endParaRPr lang="en-US" sz="1900" dirty="0">
              <a:latin typeface="Time New Roman"/>
              <a:cs typeface="Calibri"/>
            </a:endParaRPr>
          </a:p>
          <a:p>
            <a:r>
              <a:rPr lang="hr-HR" sz="1900" dirty="0">
                <a:latin typeface="Time New Roman"/>
                <a:cs typeface="Calibri"/>
              </a:rPr>
              <a:t>p</a:t>
            </a:r>
            <a:r>
              <a:rPr lang="en-US" sz="1900" dirty="0" err="1">
                <a:latin typeface="Time New Roman"/>
                <a:cs typeface="Calibri"/>
              </a:rPr>
              <a:t>restanak</a:t>
            </a:r>
            <a:r>
              <a:rPr lang="en-US" sz="1900" dirty="0">
                <a:latin typeface="Time New Roman"/>
                <a:cs typeface="Calibri"/>
              </a:rPr>
              <a:t> </a:t>
            </a:r>
            <a:r>
              <a:rPr lang="en-US" sz="1900" dirty="0" err="1">
                <a:latin typeface="Time New Roman"/>
                <a:cs typeface="Calibri"/>
              </a:rPr>
              <a:t>disanja</a:t>
            </a:r>
            <a:r>
              <a:rPr lang="en-US" sz="1900" dirty="0">
                <a:latin typeface="Time New Roman"/>
                <a:cs typeface="Calibri"/>
              </a:rPr>
              <a:t> I </a:t>
            </a:r>
            <a:r>
              <a:rPr lang="en-US" sz="1900" dirty="0" err="1">
                <a:latin typeface="Time New Roman"/>
                <a:cs typeface="Calibri"/>
              </a:rPr>
              <a:t>gubitak</a:t>
            </a:r>
            <a:r>
              <a:rPr lang="en-US" sz="1900" dirty="0">
                <a:latin typeface="Time New Roman"/>
                <a:cs typeface="Calibri"/>
              </a:rPr>
              <a:t> </a:t>
            </a:r>
            <a:r>
              <a:rPr lang="en-US" sz="1900" dirty="0" err="1">
                <a:latin typeface="Time New Roman"/>
                <a:cs typeface="Calibri"/>
              </a:rPr>
              <a:t>svijesti</a:t>
            </a:r>
            <a:endParaRPr lang="en-US" sz="1900" dirty="0">
              <a:latin typeface="Time New Roman"/>
              <a:cs typeface="Calibri"/>
            </a:endParaRPr>
          </a:p>
          <a:p>
            <a:endParaRPr lang="en-US" sz="1900" dirty="0">
              <a:cs typeface="Calibri"/>
            </a:endParaRPr>
          </a:p>
          <a:p>
            <a:endParaRPr lang="en-US" sz="1900" dirty="0">
              <a:cs typeface="Calibri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898E0BE-E45F-4F19-8C88-581355B05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38885"/>
              </p:ext>
            </p:extLst>
          </p:nvPr>
        </p:nvGraphicFramePr>
        <p:xfrm>
          <a:off x="6532916" y="2794903"/>
          <a:ext cx="5295016" cy="371797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295016">
                  <a:extLst>
                    <a:ext uri="{9D8B030D-6E8A-4147-A177-3AD203B41FA5}">
                      <a16:colId xmlns:a16="http://schemas.microsoft.com/office/drawing/2014/main" val="2885836895"/>
                    </a:ext>
                  </a:extLst>
                </a:gridCol>
              </a:tblGrid>
              <a:tr h="30491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cap="all" spc="6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Postupak</a:t>
                      </a:r>
                      <a:r>
                        <a:rPr lang="en-US" sz="1400" b="1" i="0" u="none" strike="noStrike" cap="all" spc="6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cap="all" spc="6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prve</a:t>
                      </a:r>
                      <a:r>
                        <a:rPr lang="en-US" sz="1400" b="1" i="0" u="none" strike="noStrike" cap="all" spc="6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cap="all" spc="6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pomoći</a:t>
                      </a:r>
                      <a:r>
                        <a:rPr lang="en-US" sz="1400" b="1" i="0" u="none" strike="noStrike" cap="all" spc="6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cap="all" spc="6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kod</a:t>
                      </a:r>
                      <a:r>
                        <a:rPr lang="en-US" sz="1400" b="1" i="0" u="none" strike="noStrike" cap="all" spc="6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cap="all" spc="6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napadaja</a:t>
                      </a:r>
                      <a:r>
                        <a:rPr lang="en-US" sz="1400" b="1" i="0" u="none" strike="noStrike" cap="all" spc="6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cap="all" spc="6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astme</a:t>
                      </a:r>
                      <a:endParaRPr lang="en-US" sz="1400" b="1" i="0" u="none" strike="noStrike" cap="all" spc="60" noProof="0">
                        <a:solidFill>
                          <a:schemeClr val="tx1"/>
                        </a:solidFill>
                        <a:latin typeface="Modern Love"/>
                      </a:endParaRPr>
                    </a:p>
                  </a:txBody>
                  <a:tcPr marL="108845" marR="108845" marT="69299" marB="69299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22708"/>
                  </a:ext>
                </a:extLst>
              </a:tr>
              <a:tr h="3906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Smirivati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osobu,savjetovati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joj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da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miruje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I ne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napreže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se</a:t>
                      </a:r>
                      <a:endParaRPr lang="en-US" dirty="0"/>
                    </a:p>
                  </a:txBody>
                  <a:tcPr marL="108845" marR="108845" marT="108845" marB="6929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850147"/>
                  </a:ext>
                </a:extLst>
              </a:tr>
              <a:tr h="37218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Postaviti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osobu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u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udoban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sjedeći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položaj</a:t>
                      </a:r>
                      <a:endParaRPr lang="en-US"/>
                    </a:p>
                  </a:txBody>
                  <a:tcPr marL="108845" marR="108845" marT="108845" marB="6929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452648"/>
                  </a:ext>
                </a:extLst>
              </a:tr>
              <a:tr h="3906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Opustiti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pritisak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tijesno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pripijene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odjeće</a:t>
                      </a:r>
                      <a:endParaRPr lang="en-US" sz="1400" cap="none" spc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08845" marR="108845" marT="108845" marB="6929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817338"/>
                  </a:ext>
                </a:extLst>
              </a:tr>
              <a:tr h="57622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Pobrinuti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se da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osoba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ima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dovoljno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svježeg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zraka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400" cap="none" spc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08845" marR="108845" marT="108845" marB="6929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024434"/>
                  </a:ext>
                </a:extLst>
              </a:tr>
              <a:tr h="742543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Ako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osoba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ima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svoje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lijekove,pomoći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joj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da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ih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primjeni,no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kontrolirati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primjenu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da se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osoba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ne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predozira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400" cap="none" spc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08845" marR="108845" marT="108845" marB="6929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188613"/>
                  </a:ext>
                </a:extLst>
              </a:tr>
              <a:tr h="57622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Ako se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stanje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ne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popravlja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ili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ako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se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pogoršava,pozvati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hitnu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medicinsku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cap="none" spc="0" noProof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službu</a:t>
                      </a:r>
                      <a:r>
                        <a:rPr lang="en-US" sz="1400" b="0" i="0" u="none" strike="noStrike" cap="none" spc="0" noProof="0" dirty="0">
                          <a:solidFill>
                            <a:schemeClr val="tx1"/>
                          </a:solidFill>
                          <a:latin typeface="Times New Roman"/>
                        </a:rPr>
                        <a:t>.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endParaRPr lang="en-US" sz="1400" cap="none" spc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08845" marR="108845" marT="108845" marB="69299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23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639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44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46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5DF52-3BCE-45B8-B1C8-C58080BB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54" y="251582"/>
            <a:ext cx="3483797" cy="1073366"/>
          </a:xfrm>
        </p:spPr>
        <p:txBody>
          <a:bodyPr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Konvulzije</a:t>
            </a:r>
            <a:endPara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25A5E-709B-481D-B4AC-E36269364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54" y="1485045"/>
            <a:ext cx="5321928" cy="5121373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1900" dirty="0">
                <a:latin typeface="Times New Roman"/>
                <a:cs typeface="Calibri"/>
              </a:rPr>
              <a:t>k</a:t>
            </a:r>
            <a:r>
              <a:rPr lang="en-US" sz="1900" dirty="0" err="1">
                <a:latin typeface="Times New Roman"/>
                <a:cs typeface="Calibri"/>
              </a:rPr>
              <a:t>onvulzije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su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iznenadni</a:t>
            </a:r>
            <a:r>
              <a:rPr lang="en-US" sz="1900" dirty="0">
                <a:latin typeface="Times New Roman"/>
                <a:cs typeface="Calibri"/>
              </a:rPr>
              <a:t>, </a:t>
            </a:r>
            <a:r>
              <a:rPr lang="en-US" sz="1900" dirty="0" err="1">
                <a:latin typeface="Times New Roman"/>
                <a:cs typeface="Calibri"/>
              </a:rPr>
              <a:t>nesvjesni</a:t>
            </a:r>
            <a:r>
              <a:rPr lang="en-US" sz="1900" dirty="0">
                <a:latin typeface="Times New Roman"/>
                <a:cs typeface="Calibri"/>
              </a:rPr>
              <a:t>, </a:t>
            </a:r>
            <a:r>
              <a:rPr lang="en-US" sz="1900" dirty="0" err="1">
                <a:latin typeface="Times New Roman"/>
                <a:cs typeface="Calibri"/>
              </a:rPr>
              <a:t>nekontrolirani</a:t>
            </a:r>
            <a:r>
              <a:rPr lang="en-US" sz="1900" dirty="0">
                <a:latin typeface="Times New Roman"/>
                <a:cs typeface="Calibri"/>
              </a:rPr>
              <a:t>  </a:t>
            </a:r>
            <a:r>
              <a:rPr lang="en-US" sz="1900" dirty="0" err="1">
                <a:latin typeface="Times New Roman"/>
                <a:cs typeface="Calibri"/>
              </a:rPr>
              <a:t>grčeviti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trzaji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čitavog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tijela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tijekom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kojih</a:t>
            </a:r>
            <a:r>
              <a:rPr lang="en-US" sz="1900" dirty="0">
                <a:latin typeface="Times New Roman"/>
                <a:cs typeface="Calibri"/>
              </a:rPr>
              <a:t> je </a:t>
            </a:r>
            <a:r>
              <a:rPr lang="en-US" sz="1900" dirty="0" err="1">
                <a:latin typeface="Times New Roman"/>
                <a:cs typeface="Calibri"/>
              </a:rPr>
              <a:t>osoba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poremećene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svijesti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ili</a:t>
            </a:r>
            <a:r>
              <a:rPr lang="en-US" sz="1900" dirty="0">
                <a:latin typeface="Times New Roman"/>
                <a:cs typeface="Calibri"/>
              </a:rPr>
              <a:t> bez </a:t>
            </a:r>
            <a:r>
              <a:rPr lang="en-US" sz="1900" dirty="0" err="1">
                <a:latin typeface="Times New Roman"/>
                <a:cs typeface="Calibri"/>
              </a:rPr>
              <a:t>svijesti</a:t>
            </a:r>
            <a:r>
              <a:rPr lang="en-US" sz="1900" dirty="0">
                <a:latin typeface="Times New Roman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r-HR" sz="1900" dirty="0">
                <a:latin typeface="Times New Roman"/>
                <a:cs typeface="Calibri"/>
              </a:rPr>
              <a:t>t</a:t>
            </a:r>
            <a:r>
              <a:rPr lang="en-US" sz="1900" dirty="0" err="1">
                <a:latin typeface="Times New Roman"/>
                <a:cs typeface="Calibri"/>
              </a:rPr>
              <a:t>ijekom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napadaja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kod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osobe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postoji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velika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mogućnost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ozljeđivanja</a:t>
            </a:r>
            <a:r>
              <a:rPr lang="en-US" sz="1900" dirty="0">
                <a:latin typeface="Times New Roman"/>
                <a:cs typeface="Calibri"/>
              </a:rPr>
              <a:t> od pada </a:t>
            </a:r>
            <a:r>
              <a:rPr lang="en-US" sz="1900" dirty="0" err="1">
                <a:latin typeface="Times New Roman"/>
                <a:cs typeface="Calibri"/>
              </a:rPr>
              <a:t>ili</a:t>
            </a:r>
            <a:r>
              <a:rPr lang="en-US" sz="1900" dirty="0">
                <a:latin typeface="Times New Roman"/>
                <a:cs typeface="Calibri"/>
              </a:rPr>
              <a:t> od </a:t>
            </a:r>
            <a:r>
              <a:rPr lang="en-US" sz="1900" dirty="0" err="1">
                <a:latin typeface="Times New Roman"/>
                <a:cs typeface="Calibri"/>
              </a:rPr>
              <a:t>udaranja</a:t>
            </a:r>
            <a:r>
              <a:rPr lang="en-US" sz="1900" dirty="0">
                <a:latin typeface="Times New Roman"/>
                <a:cs typeface="Calibri"/>
              </a:rPr>
              <a:t> u </a:t>
            </a:r>
            <a:r>
              <a:rPr lang="en-US" sz="1900" dirty="0" err="1">
                <a:latin typeface="Times New Roman"/>
                <a:cs typeface="Calibri"/>
              </a:rPr>
              <a:t>okolne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predmete</a:t>
            </a:r>
            <a:endParaRPr lang="en-US" sz="1900" dirty="0"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hr-HR" sz="1900" dirty="0">
                <a:latin typeface="Times New Roman"/>
                <a:cs typeface="Calibri"/>
              </a:rPr>
              <a:t>j</a:t>
            </a:r>
            <a:r>
              <a:rPr lang="en-US" sz="1900" dirty="0" err="1">
                <a:latin typeface="Times New Roman"/>
                <a:cs typeface="Calibri"/>
              </a:rPr>
              <a:t>avlja</a:t>
            </a:r>
            <a:r>
              <a:rPr lang="en-US" sz="1900" dirty="0">
                <a:latin typeface="Times New Roman"/>
                <a:cs typeface="Calibri"/>
              </a:rPr>
              <a:t> se </a:t>
            </a:r>
            <a:r>
              <a:rPr lang="en-US" sz="1900" dirty="0" err="1">
                <a:latin typeface="Times New Roman"/>
                <a:cs typeface="Calibri"/>
              </a:rPr>
              <a:t>kao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posljedica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bolesti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središnjega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živčanog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sustava,kod</a:t>
            </a:r>
            <a:r>
              <a:rPr lang="en-US" sz="1900" dirty="0">
                <a:latin typeface="Times New Roman"/>
                <a:cs typeface="Calibri"/>
              </a:rPr>
              <a:t> pada </a:t>
            </a:r>
            <a:r>
              <a:rPr lang="en-US" sz="1900" dirty="0" err="1">
                <a:latin typeface="Times New Roman"/>
                <a:cs typeface="Calibri"/>
              </a:rPr>
              <a:t>šećera</a:t>
            </a:r>
            <a:r>
              <a:rPr lang="en-US" sz="1900" dirty="0">
                <a:latin typeface="Times New Roman"/>
                <a:cs typeface="Calibri"/>
              </a:rPr>
              <a:t> u </a:t>
            </a:r>
            <a:r>
              <a:rPr lang="en-US" sz="1900" dirty="0" err="1">
                <a:latin typeface="Times New Roman"/>
                <a:cs typeface="Calibri"/>
              </a:rPr>
              <a:t>krvi</a:t>
            </a:r>
            <a:r>
              <a:rPr lang="en-US" sz="1900" dirty="0">
                <a:latin typeface="Times New Roman"/>
                <a:cs typeface="Calibri"/>
              </a:rPr>
              <a:t> ,</a:t>
            </a:r>
            <a:r>
              <a:rPr lang="en-US" sz="1900" dirty="0" err="1">
                <a:latin typeface="Times New Roman"/>
                <a:cs typeface="Calibri"/>
              </a:rPr>
              <a:t>kod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visoke</a:t>
            </a:r>
            <a:r>
              <a:rPr lang="en-US" sz="1900" dirty="0">
                <a:latin typeface="Times New Roman"/>
                <a:cs typeface="Calibri"/>
              </a:rPr>
              <a:t> temperature </a:t>
            </a:r>
            <a:r>
              <a:rPr lang="en-US" sz="1900" dirty="0" err="1">
                <a:latin typeface="Times New Roman"/>
                <a:cs typeface="Calibri"/>
              </a:rPr>
              <a:t>kod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djece,kod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toplinskog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udara</a:t>
            </a:r>
            <a:r>
              <a:rPr lang="en-US" sz="1900" dirty="0">
                <a:latin typeface="Times New Roman"/>
                <a:cs typeface="Calibri"/>
              </a:rPr>
              <a:t>, </a:t>
            </a:r>
            <a:r>
              <a:rPr lang="en-US" sz="1900" dirty="0" err="1">
                <a:latin typeface="Times New Roman"/>
                <a:cs typeface="Calibri"/>
              </a:rPr>
              <a:t>moždanog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udara</a:t>
            </a:r>
            <a:r>
              <a:rPr lang="en-US" sz="1900" dirty="0">
                <a:latin typeface="Times New Roman"/>
                <a:cs typeface="Calibri"/>
              </a:rPr>
              <a:t> , </a:t>
            </a:r>
            <a:r>
              <a:rPr lang="en-US" sz="1900" dirty="0" err="1">
                <a:latin typeface="Times New Roman"/>
                <a:cs typeface="Calibri"/>
              </a:rPr>
              <a:t>ozljede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glave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hr-HR" sz="1900" dirty="0">
                <a:latin typeface="Times New Roman"/>
                <a:cs typeface="Calibri"/>
              </a:rPr>
              <a:t>i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tetanusa</a:t>
            </a:r>
            <a:r>
              <a:rPr lang="en-US" sz="1900" dirty="0">
                <a:latin typeface="Times New Roman"/>
                <a:cs typeface="Calibri"/>
              </a:rPr>
              <a:t>.</a:t>
            </a:r>
          </a:p>
        </p:txBody>
      </p:sp>
      <p:pic>
        <p:nvPicPr>
          <p:cNvPr id="21" name="Picture 32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15C489BA-30E5-4851-8928-FF7ADAC9D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8" r="17768" b="-2"/>
          <a:stretch/>
        </p:blipFill>
        <p:spPr>
          <a:xfrm>
            <a:off x="8424922" y="643468"/>
            <a:ext cx="2398899" cy="254500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75C7842-AC5C-4A30-93C9-B2EBB09AC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52" y="3657600"/>
            <a:ext cx="2395839" cy="25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97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AAF4B-F8D5-4B7E-B852-DBD914C3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80" y="102099"/>
            <a:ext cx="8380191" cy="1330841"/>
          </a:xfrm>
        </p:spPr>
        <p:txBody>
          <a:bodyPr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Mogući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znakovi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simptomi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konvulzija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54C1C-CA35-4261-9B41-95F022C59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2176738"/>
            <a:ext cx="5495731" cy="436402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hr-HR" sz="2000" dirty="0">
                <a:cs typeface="Calibri"/>
              </a:rPr>
              <a:t>i</a:t>
            </a:r>
            <a:r>
              <a:rPr lang="en-US" sz="2000" dirty="0" err="1">
                <a:cs typeface="Calibri"/>
              </a:rPr>
              <a:t>znenadni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gubitak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svijesti</a:t>
            </a:r>
            <a:endParaRPr lang="en-US" sz="2000" dirty="0">
              <a:cs typeface="Calibri"/>
            </a:endParaRPr>
          </a:p>
          <a:p>
            <a:r>
              <a:rPr lang="hr-HR" sz="2000" dirty="0">
                <a:cs typeface="Calibri"/>
              </a:rPr>
              <a:t>u</a:t>
            </a:r>
            <a:r>
              <a:rPr lang="en-US" sz="2000" dirty="0" err="1">
                <a:cs typeface="Calibri"/>
              </a:rPr>
              <a:t>kočenost,savijanje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leđa</a:t>
            </a:r>
            <a:r>
              <a:rPr lang="en-US" sz="2000" dirty="0">
                <a:cs typeface="Calibri"/>
              </a:rPr>
              <a:t> u </a:t>
            </a:r>
            <a:r>
              <a:rPr lang="en-US" sz="2000" dirty="0" err="1">
                <a:cs typeface="Calibri"/>
              </a:rPr>
              <a:t>luk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stisnute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šake</a:t>
            </a:r>
            <a:endParaRPr lang="en-US" sz="2000" dirty="0">
              <a:cs typeface="Calibri"/>
            </a:endParaRPr>
          </a:p>
          <a:p>
            <a:r>
              <a:rPr lang="hr-HR" sz="2000" dirty="0">
                <a:cs typeface="Calibri"/>
              </a:rPr>
              <a:t>f</a:t>
            </a:r>
            <a:r>
              <a:rPr lang="en-US" sz="2000" dirty="0" err="1">
                <a:cs typeface="Calibri"/>
              </a:rPr>
              <a:t>iksirani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pogled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ili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izvrtanje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očiju</a:t>
            </a:r>
            <a:endParaRPr lang="en-US" sz="2000" dirty="0">
              <a:cs typeface="Calibri"/>
            </a:endParaRPr>
          </a:p>
          <a:p>
            <a:r>
              <a:rPr lang="hr-HR" sz="2000" dirty="0">
                <a:cs typeface="Calibri"/>
              </a:rPr>
              <a:t>s</a:t>
            </a:r>
            <a:r>
              <a:rPr lang="en-US" sz="2000" dirty="0" err="1">
                <a:cs typeface="Calibri"/>
              </a:rPr>
              <a:t>ivoplava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boja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usana</a:t>
            </a:r>
            <a:endParaRPr lang="en-US" sz="2000" dirty="0">
              <a:cs typeface="Calibri"/>
            </a:endParaRPr>
          </a:p>
          <a:p>
            <a:r>
              <a:rPr lang="hr-HR" sz="2000" dirty="0">
                <a:cs typeface="Calibri"/>
              </a:rPr>
              <a:t>g</a:t>
            </a:r>
            <a:r>
              <a:rPr lang="en-US" sz="2000" dirty="0" err="1">
                <a:cs typeface="Calibri"/>
              </a:rPr>
              <a:t>rčeviti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pokreti</a:t>
            </a:r>
            <a:endParaRPr lang="en-US" sz="2000" dirty="0">
              <a:cs typeface="Calibri"/>
            </a:endParaRPr>
          </a:p>
          <a:p>
            <a:r>
              <a:rPr lang="hr-HR" sz="2000" dirty="0">
                <a:cs typeface="Calibri"/>
              </a:rPr>
              <a:t>z</a:t>
            </a:r>
            <a:r>
              <a:rPr lang="en-US" sz="2000" dirty="0">
                <a:cs typeface="Calibri"/>
              </a:rPr>
              <a:t>a </a:t>
            </a:r>
            <a:r>
              <a:rPr lang="en-US" sz="2000" dirty="0" err="1">
                <a:cs typeface="Calibri"/>
              </a:rPr>
              <a:t>vrijeme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grčeva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može</a:t>
            </a:r>
            <a:r>
              <a:rPr lang="en-US" sz="2000" dirty="0">
                <a:cs typeface="Calibri"/>
              </a:rPr>
              <a:t> se </a:t>
            </a:r>
            <a:r>
              <a:rPr lang="en-US" sz="2000" dirty="0" err="1">
                <a:cs typeface="Calibri"/>
              </a:rPr>
              <a:t>javiti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pjena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ustima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može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doći</a:t>
            </a:r>
            <a:r>
              <a:rPr lang="en-US" sz="2000" dirty="0">
                <a:cs typeface="Calibri"/>
              </a:rPr>
              <a:t> do </a:t>
            </a:r>
            <a:r>
              <a:rPr lang="en-US" sz="2000" dirty="0" err="1">
                <a:cs typeface="Calibri"/>
              </a:rPr>
              <a:t>ugriza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jezika</a:t>
            </a:r>
            <a:r>
              <a:rPr lang="en-US" sz="2000" dirty="0">
                <a:cs typeface="Calibri"/>
              </a:rPr>
              <a:t> I </a:t>
            </a:r>
            <a:r>
              <a:rPr lang="en-US" sz="2000" dirty="0" err="1">
                <a:cs typeface="Calibri"/>
              </a:rPr>
              <a:t>usnica</a:t>
            </a:r>
            <a:endParaRPr lang="en-US" sz="2000" dirty="0">
              <a:cs typeface="Calibri"/>
            </a:endParaRPr>
          </a:p>
          <a:p>
            <a:r>
              <a:rPr lang="hr-HR" sz="2000" dirty="0">
                <a:cs typeface="Calibri"/>
              </a:rPr>
              <a:t>g</a:t>
            </a:r>
            <a:r>
              <a:rPr lang="en-US" sz="2000" dirty="0" err="1">
                <a:cs typeface="Calibri"/>
              </a:rPr>
              <a:t>ubitak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kontrole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nad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mokrenjem</a:t>
            </a:r>
            <a:r>
              <a:rPr lang="en-US" sz="2000" dirty="0">
                <a:cs typeface="Calibri"/>
              </a:rPr>
              <a:t> I </a:t>
            </a:r>
            <a:r>
              <a:rPr lang="en-US" sz="2000" dirty="0" err="1">
                <a:cs typeface="Calibri"/>
              </a:rPr>
              <a:t>stolicom</a:t>
            </a:r>
            <a:endParaRPr lang="en-US" sz="2000" dirty="0">
              <a:cs typeface="Calibri"/>
            </a:endParaRPr>
          </a:p>
          <a:p>
            <a:r>
              <a:rPr lang="hr-HR" sz="2000" dirty="0">
                <a:cs typeface="Calibri"/>
              </a:rPr>
              <a:t>p</a:t>
            </a:r>
            <a:r>
              <a:rPr lang="en-US" sz="2000" dirty="0" err="1">
                <a:cs typeface="Calibri"/>
              </a:rPr>
              <a:t>risutna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zbunjenost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nakon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napadaja</a:t>
            </a:r>
            <a:endParaRPr lang="en-US" sz="2000" dirty="0">
              <a:cs typeface="Calibri"/>
            </a:endParaRPr>
          </a:p>
          <a:p>
            <a:r>
              <a:rPr lang="hr-HR" sz="2000" dirty="0">
                <a:cs typeface="Calibri"/>
              </a:rPr>
              <a:t>d</a:t>
            </a:r>
            <a:r>
              <a:rPr lang="en-US" sz="2000" dirty="0" err="1">
                <a:cs typeface="Calibri"/>
              </a:rPr>
              <a:t>ubok</a:t>
            </a:r>
            <a:r>
              <a:rPr lang="en-US" sz="2000" dirty="0">
                <a:cs typeface="Calibri"/>
              </a:rPr>
              <a:t> san </a:t>
            </a:r>
            <a:r>
              <a:rPr lang="en-US" sz="2000" dirty="0" err="1">
                <a:cs typeface="Calibri"/>
              </a:rPr>
              <a:t>nakon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napadaja</a:t>
            </a:r>
            <a:endParaRPr lang="en-US" sz="2000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178B23-59E8-4008-942D-4F2AE8DC2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783857"/>
            <a:ext cx="4788505" cy="255802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72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5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59D35-838D-42E4-850F-248EBF39D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99" y="277877"/>
            <a:ext cx="3807187" cy="178418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Postupak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prve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pomoći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kod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konvulzija</a:t>
            </a:r>
            <a:endPara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BE037-C582-4473-9049-0415370C6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6" y="2062066"/>
            <a:ext cx="4844052" cy="4646644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latin typeface="Times New Roman"/>
                <a:cs typeface="Calibri"/>
              </a:rPr>
              <a:t>z</a:t>
            </a:r>
            <a:r>
              <a:rPr lang="en-US" sz="1400" dirty="0" err="1">
                <a:latin typeface="Times New Roman"/>
                <a:cs typeface="Calibri"/>
              </a:rPr>
              <a:t>aštiti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osobu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hr-HR" sz="1400" dirty="0">
                <a:latin typeface="Times New Roman"/>
                <a:cs typeface="Calibri"/>
              </a:rPr>
              <a:t>i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udaljiti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sve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predmete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iz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okoline</a:t>
            </a:r>
            <a:r>
              <a:rPr lang="en-US" sz="1400" dirty="0">
                <a:latin typeface="Times New Roman"/>
                <a:cs typeface="Calibri"/>
              </a:rPr>
              <a:t> koji </a:t>
            </a:r>
            <a:r>
              <a:rPr lang="en-US" sz="1400" dirty="0" err="1">
                <a:latin typeface="Times New Roman"/>
                <a:cs typeface="Calibri"/>
              </a:rPr>
              <a:t>su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potencijalno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opasni</a:t>
            </a:r>
            <a:endParaRPr lang="en-US" sz="1400" dirty="0"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hr-HR" sz="1400" dirty="0">
                <a:latin typeface="Times New Roman"/>
                <a:cs typeface="Calibri"/>
              </a:rPr>
              <a:t>p</a:t>
            </a:r>
            <a:r>
              <a:rPr lang="en-US" sz="1400" dirty="0">
                <a:latin typeface="Times New Roman"/>
                <a:cs typeface="Calibri"/>
              </a:rPr>
              <a:t>od </a:t>
            </a:r>
            <a:r>
              <a:rPr lang="en-US" sz="1400" dirty="0" err="1">
                <a:latin typeface="Times New Roman"/>
                <a:cs typeface="Calibri"/>
              </a:rPr>
              <a:t>glavu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osobe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staviti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mekani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materijal</a:t>
            </a:r>
            <a:endParaRPr lang="en-US" sz="1400" dirty="0"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hr-HR" sz="1400" dirty="0">
                <a:latin typeface="Times New Roman"/>
                <a:cs typeface="Calibri"/>
              </a:rPr>
              <a:t>p</a:t>
            </a:r>
            <a:r>
              <a:rPr lang="en-US" sz="1400" dirty="0" err="1">
                <a:latin typeface="Times New Roman"/>
                <a:cs typeface="Calibri"/>
              </a:rPr>
              <a:t>ozvati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hitnu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medicinsku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službu</a:t>
            </a:r>
            <a:r>
              <a:rPr lang="en-US" sz="1400" dirty="0">
                <a:latin typeface="Times New Roman"/>
                <a:cs typeface="Calibri"/>
              </a:rPr>
              <a:t> , ne stavljati </a:t>
            </a:r>
            <a:r>
              <a:rPr lang="en-US" sz="1400" dirty="0" err="1">
                <a:latin typeface="Times New Roman"/>
                <a:cs typeface="Calibri"/>
              </a:rPr>
              <a:t>nikakve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predmete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među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zube</a:t>
            </a:r>
            <a:endParaRPr lang="en-US" sz="1400" dirty="0"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hr-HR" sz="1400" dirty="0">
                <a:latin typeface="Times New Roman"/>
                <a:cs typeface="Calibri"/>
              </a:rPr>
              <a:t>o</a:t>
            </a:r>
            <a:r>
              <a:rPr lang="en-US" sz="1400" dirty="0" err="1">
                <a:latin typeface="Times New Roman"/>
                <a:cs typeface="Calibri"/>
              </a:rPr>
              <a:t>sobu</a:t>
            </a:r>
            <a:r>
              <a:rPr lang="en-US" sz="1400" dirty="0">
                <a:latin typeface="Times New Roman"/>
                <a:cs typeface="Calibri"/>
              </a:rPr>
              <a:t> ne </a:t>
            </a:r>
            <a:r>
              <a:rPr lang="en-US" sz="1400" dirty="0" err="1">
                <a:latin typeface="Times New Roman"/>
                <a:cs typeface="Calibri"/>
              </a:rPr>
              <a:t>obuzdavati</a:t>
            </a:r>
            <a:r>
              <a:rPr lang="en-US" sz="1400" dirty="0">
                <a:latin typeface="Times New Roman"/>
                <a:cs typeface="Calibri"/>
              </a:rPr>
              <a:t> za </a:t>
            </a:r>
            <a:r>
              <a:rPr lang="en-US" sz="1400" dirty="0" err="1">
                <a:latin typeface="Times New Roman"/>
                <a:cs typeface="Calibri"/>
              </a:rPr>
              <a:t>vrijeme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napadaja</a:t>
            </a:r>
            <a:endParaRPr lang="en-US" sz="1400" dirty="0"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hr-HR" sz="1400" dirty="0">
                <a:latin typeface="Times New Roman"/>
                <a:cs typeface="Calibri"/>
              </a:rPr>
              <a:t>o</a:t>
            </a:r>
            <a:r>
              <a:rPr lang="en-US" sz="1400" dirty="0" err="1">
                <a:latin typeface="Times New Roman"/>
                <a:cs typeface="Calibri"/>
              </a:rPr>
              <a:t>labaviti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odjeću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oko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vrata</a:t>
            </a:r>
            <a:endParaRPr lang="en-US" sz="1400" dirty="0"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hr-HR" sz="1400" dirty="0">
                <a:latin typeface="Times New Roman"/>
                <a:cs typeface="Calibri"/>
              </a:rPr>
              <a:t>n</a:t>
            </a:r>
            <a:r>
              <a:rPr lang="en-US" sz="1400" dirty="0" err="1">
                <a:latin typeface="Times New Roman"/>
                <a:cs typeface="Calibri"/>
              </a:rPr>
              <a:t>akon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završetka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napadaja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osoba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može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pasti</a:t>
            </a:r>
            <a:r>
              <a:rPr lang="en-US" sz="1400" dirty="0">
                <a:latin typeface="Times New Roman"/>
                <a:cs typeface="Calibri"/>
              </a:rPr>
              <a:t> u </a:t>
            </a:r>
            <a:r>
              <a:rPr lang="en-US" sz="1400" dirty="0" err="1">
                <a:latin typeface="Times New Roman"/>
                <a:cs typeface="Calibri"/>
              </a:rPr>
              <a:t>dubok</a:t>
            </a:r>
            <a:r>
              <a:rPr lang="en-US" sz="1400" dirty="0">
                <a:latin typeface="Times New Roman"/>
                <a:cs typeface="Calibri"/>
              </a:rPr>
              <a:t> san.</a:t>
            </a:r>
            <a:r>
              <a:rPr lang="hr-HR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Provjeriti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joj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disanje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hr-HR" sz="1400" dirty="0">
                <a:latin typeface="Times New Roman"/>
                <a:cs typeface="Calibri"/>
              </a:rPr>
              <a:t>i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ako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normalno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diše</a:t>
            </a:r>
            <a:r>
              <a:rPr lang="en-US" sz="1400" dirty="0">
                <a:latin typeface="Times New Roman"/>
                <a:cs typeface="Calibri"/>
              </a:rPr>
              <a:t>, </a:t>
            </a:r>
            <a:r>
              <a:rPr lang="en-US" sz="1400" dirty="0" err="1">
                <a:latin typeface="Times New Roman"/>
                <a:cs typeface="Calibri"/>
              </a:rPr>
              <a:t>postaviti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ju</a:t>
            </a:r>
            <a:r>
              <a:rPr lang="en-US" sz="1400" dirty="0">
                <a:latin typeface="Times New Roman"/>
                <a:cs typeface="Calibri"/>
              </a:rPr>
              <a:t> u </a:t>
            </a:r>
            <a:r>
              <a:rPr lang="en-US" sz="1400" dirty="0" err="1">
                <a:latin typeface="Times New Roman"/>
                <a:cs typeface="Calibri"/>
              </a:rPr>
              <a:t>bočni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položaj</a:t>
            </a:r>
            <a:endParaRPr lang="en-US" sz="1400" dirty="0"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hr-HR" sz="1400" dirty="0">
                <a:latin typeface="Times New Roman"/>
                <a:cs typeface="Calibri"/>
              </a:rPr>
              <a:t>o</a:t>
            </a:r>
            <a:r>
              <a:rPr lang="en-US" sz="1400" dirty="0" err="1">
                <a:latin typeface="Times New Roman"/>
                <a:cs typeface="Calibri"/>
              </a:rPr>
              <a:t>stati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uz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unesrećenu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osobu</a:t>
            </a:r>
            <a:r>
              <a:rPr lang="en-US" sz="1400" dirty="0">
                <a:latin typeface="Times New Roman"/>
                <a:cs typeface="Calibri"/>
              </a:rPr>
              <a:t>, </a:t>
            </a:r>
            <a:r>
              <a:rPr lang="en-US" sz="1400" dirty="0" err="1">
                <a:latin typeface="Times New Roman"/>
                <a:cs typeface="Calibri"/>
              </a:rPr>
              <a:t>zaštiti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ju</a:t>
            </a:r>
            <a:r>
              <a:rPr lang="en-US" sz="1400" dirty="0">
                <a:latin typeface="Times New Roman"/>
                <a:cs typeface="Calibri"/>
              </a:rPr>
              <a:t> od </a:t>
            </a:r>
            <a:r>
              <a:rPr lang="en-US" sz="1400" dirty="0" err="1">
                <a:latin typeface="Times New Roman"/>
                <a:cs typeface="Calibri"/>
              </a:rPr>
              <a:t>hladnoće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ili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vrućine,pratiti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stanje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pulsa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hr-HR" sz="1400" dirty="0">
                <a:latin typeface="Times New Roman"/>
                <a:cs typeface="Calibri"/>
              </a:rPr>
              <a:t>i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razine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svijesti</a:t>
            </a:r>
            <a:r>
              <a:rPr lang="en-US" sz="1400" dirty="0">
                <a:latin typeface="Times New Roman"/>
                <a:cs typeface="Calibri"/>
              </a:rPr>
              <a:t> do </a:t>
            </a:r>
            <a:r>
              <a:rPr lang="en-US" sz="1400" dirty="0" err="1">
                <a:latin typeface="Times New Roman"/>
                <a:cs typeface="Calibri"/>
              </a:rPr>
              <a:t>dolaska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hr-HR" sz="1400" dirty="0">
                <a:latin typeface="Times New Roman"/>
                <a:cs typeface="Calibri"/>
              </a:rPr>
              <a:t>HMP</a:t>
            </a:r>
            <a:endParaRPr lang="en-US" sz="1400" dirty="0">
              <a:latin typeface="Times New Roman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E4F8C1-6426-4EA1-A561-111CD692C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14" r="9815" b="1"/>
          <a:stretch/>
        </p:blipFill>
        <p:spPr>
          <a:xfrm>
            <a:off x="5010387" y="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646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7">
            <a:extLst>
              <a:ext uri="{FF2B5EF4-FFF2-40B4-BE49-F238E27FC236}">
                <a16:creationId xmlns:a16="http://schemas.microsoft.com/office/drawing/2014/main" id="{FA511026-8542-4AC0-9F06-134A7085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6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0B298C0C-8CB4-47AA-8F53-C2D827AF69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8044" b="69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1204D7-B912-4B0B-A329-AD94B076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52" y="364745"/>
            <a:ext cx="5126709" cy="990958"/>
          </a:xfrm>
        </p:spPr>
        <p:txBody>
          <a:bodyPr anchor="b"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Alergijske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reakcije</a:t>
            </a:r>
            <a:endPara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81E6D-6A58-4439-BA31-93341B6ED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3" y="1720437"/>
            <a:ext cx="5299788" cy="4904298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hr-HR" sz="1600" dirty="0">
                <a:latin typeface="Times New Roman"/>
                <a:cs typeface="Calibri"/>
              </a:rPr>
              <a:t>d</a:t>
            </a:r>
            <a:r>
              <a:rPr lang="en-US" sz="1600" dirty="0">
                <a:latin typeface="Times New Roman"/>
                <a:cs typeface="Calibri"/>
              </a:rPr>
              <a:t>o </a:t>
            </a:r>
            <a:r>
              <a:rPr lang="en-US" sz="1600" dirty="0" err="1">
                <a:latin typeface="Times New Roman"/>
                <a:cs typeface="Calibri"/>
              </a:rPr>
              <a:t>alergijskih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reakcija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dolazi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tijekom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jakog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odgovora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imunosnog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sustava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na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neku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tva</a:t>
            </a:r>
            <a:r>
              <a:rPr lang="hr-HR" sz="1600" dirty="0">
                <a:latin typeface="Times New Roman"/>
                <a:cs typeface="Calibri"/>
              </a:rPr>
              <a:t>r (</a:t>
            </a:r>
            <a:r>
              <a:rPr lang="en-US" sz="1600" dirty="0" err="1">
                <a:latin typeface="Times New Roman"/>
                <a:cs typeface="Calibri"/>
              </a:rPr>
              <a:t>može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varirati</a:t>
            </a:r>
            <a:r>
              <a:rPr lang="en-US" sz="1600" dirty="0">
                <a:latin typeface="Times New Roman"/>
                <a:cs typeface="Calibri"/>
              </a:rPr>
              <a:t> od </a:t>
            </a:r>
            <a:r>
              <a:rPr lang="en-US" sz="1600" dirty="0" err="1">
                <a:latin typeface="Times New Roman"/>
                <a:cs typeface="Calibri"/>
              </a:rPr>
              <a:t>blage</a:t>
            </a:r>
            <a:r>
              <a:rPr lang="en-US" sz="1600" dirty="0">
                <a:latin typeface="Times New Roman"/>
                <a:cs typeface="Calibri"/>
              </a:rPr>
              <a:t> do </a:t>
            </a:r>
            <a:r>
              <a:rPr lang="en-US" sz="1600" dirty="0" err="1">
                <a:latin typeface="Times New Roman"/>
                <a:cs typeface="Calibri"/>
              </a:rPr>
              <a:t>životno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ugrožavajuće</a:t>
            </a:r>
            <a:r>
              <a:rPr lang="hr-HR" sz="1600" dirty="0">
                <a:latin typeface="Times New Roman"/>
                <a:cs typeface="Calibri"/>
              </a:rPr>
              <a:t>)</a:t>
            </a:r>
            <a:endParaRPr lang="en-US" sz="1600" dirty="0"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hr-HR" sz="1600" dirty="0">
                <a:latin typeface="Times New Roman"/>
                <a:cs typeface="Calibri"/>
              </a:rPr>
              <a:t>r</a:t>
            </a:r>
            <a:r>
              <a:rPr lang="en-US" sz="1600" dirty="0" err="1">
                <a:latin typeface="Times New Roman"/>
                <a:cs typeface="Calibri"/>
              </a:rPr>
              <a:t>azličiti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simptomi</a:t>
            </a:r>
            <a:r>
              <a:rPr lang="en-US" sz="1600" dirty="0">
                <a:latin typeface="Times New Roman"/>
                <a:cs typeface="Calibri"/>
              </a:rPr>
              <a:t> koji ne </a:t>
            </a:r>
            <a:r>
              <a:rPr lang="en-US" sz="1600" dirty="0" err="1">
                <a:latin typeface="Times New Roman"/>
                <a:cs typeface="Calibri"/>
              </a:rPr>
              <a:t>moraju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biti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prisutni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kod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svih</a:t>
            </a:r>
            <a:endParaRPr lang="en-US" sz="1600" dirty="0"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hr-HR" sz="1600" dirty="0">
                <a:latin typeface="Times New Roman"/>
                <a:cs typeface="Calibri"/>
              </a:rPr>
              <a:t>n</a:t>
            </a:r>
            <a:r>
              <a:rPr lang="en-US" sz="1600" dirty="0" err="1">
                <a:latin typeface="Times New Roman"/>
                <a:cs typeface="Calibri"/>
              </a:rPr>
              <a:t>ajčešći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alergeni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su</a:t>
            </a:r>
            <a:r>
              <a:rPr lang="en-US" sz="1600" dirty="0">
                <a:latin typeface="Times New Roman"/>
                <a:cs typeface="Calibri"/>
              </a:rPr>
              <a:t> : </a:t>
            </a:r>
            <a:r>
              <a:rPr lang="en-US" sz="1600" dirty="0" err="1">
                <a:latin typeface="Times New Roman"/>
                <a:cs typeface="Calibri"/>
              </a:rPr>
              <a:t>pelud,prašina</a:t>
            </a:r>
            <a:r>
              <a:rPr lang="en-US" sz="1600" dirty="0">
                <a:latin typeface="Times New Roman"/>
                <a:cs typeface="Calibri"/>
              </a:rPr>
              <a:t>, </a:t>
            </a:r>
            <a:r>
              <a:rPr lang="en-US" sz="1600" dirty="0" err="1">
                <a:latin typeface="Times New Roman"/>
                <a:cs typeface="Calibri"/>
              </a:rPr>
              <a:t>orašasti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plodovi</a:t>
            </a:r>
            <a:r>
              <a:rPr lang="en-US" sz="1600" dirty="0">
                <a:latin typeface="Times New Roman"/>
                <a:cs typeface="Calibri"/>
              </a:rPr>
              <a:t>, </a:t>
            </a:r>
            <a:r>
              <a:rPr lang="en-US" sz="1600" dirty="0" err="1">
                <a:latin typeface="Times New Roman"/>
                <a:cs typeface="Calibri"/>
              </a:rPr>
              <a:t>jagode</a:t>
            </a:r>
            <a:r>
              <a:rPr lang="en-US" sz="1600" dirty="0">
                <a:latin typeface="Times New Roman"/>
                <a:cs typeface="Calibri"/>
              </a:rPr>
              <a:t>, </a:t>
            </a:r>
            <a:r>
              <a:rPr lang="en-US" sz="1600" dirty="0" err="1">
                <a:latin typeface="Times New Roman"/>
                <a:cs typeface="Calibri"/>
              </a:rPr>
              <a:t>jaja</a:t>
            </a:r>
            <a:r>
              <a:rPr lang="en-US" sz="1600" dirty="0">
                <a:latin typeface="Times New Roman"/>
                <a:cs typeface="Calibri"/>
              </a:rPr>
              <a:t>, </a:t>
            </a:r>
            <a:r>
              <a:rPr lang="en-US" sz="1600" dirty="0" err="1">
                <a:latin typeface="Times New Roman"/>
                <a:cs typeface="Calibri"/>
              </a:rPr>
              <a:t>morski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plodovi</a:t>
            </a:r>
            <a:r>
              <a:rPr lang="en-US" sz="1600" dirty="0">
                <a:latin typeface="Times New Roman"/>
                <a:cs typeface="Calibri"/>
              </a:rPr>
              <a:t>, </a:t>
            </a:r>
            <a:r>
              <a:rPr lang="en-US" sz="1600" dirty="0" err="1">
                <a:latin typeface="Times New Roman"/>
                <a:cs typeface="Calibri"/>
              </a:rPr>
              <a:t>ubodi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insekata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hr-HR" sz="1600" dirty="0">
                <a:latin typeface="Times New Roman"/>
                <a:cs typeface="Calibri"/>
              </a:rPr>
              <a:t>i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lateks</a:t>
            </a:r>
            <a:r>
              <a:rPr lang="en-US" sz="1600" dirty="0">
                <a:latin typeface="Times New Roman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latin typeface="Times New Roman"/>
                <a:cs typeface="Calibri"/>
              </a:rPr>
              <a:t>m</a:t>
            </a:r>
            <a:r>
              <a:rPr lang="en-US" sz="1600" dirty="0" err="1">
                <a:latin typeface="Times New Roman"/>
                <a:cs typeface="Calibri"/>
              </a:rPr>
              <a:t>ogući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simptomi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hr-HR" sz="1600" dirty="0">
                <a:latin typeface="Times New Roman"/>
                <a:cs typeface="Calibri"/>
              </a:rPr>
              <a:t>i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znakovi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alergijske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reakcije</a:t>
            </a:r>
            <a:r>
              <a:rPr lang="en-US" sz="1600" dirty="0">
                <a:latin typeface="Times New Roman"/>
                <a:cs typeface="Calibri"/>
              </a:rPr>
              <a:t>: </a:t>
            </a:r>
            <a:r>
              <a:rPr lang="en-US" sz="1600" dirty="0" err="1">
                <a:latin typeface="Times New Roman"/>
                <a:cs typeface="Calibri"/>
              </a:rPr>
              <a:t>crveni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osip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popraćen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svrbežom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hr-HR" sz="1600" dirty="0">
                <a:latin typeface="Times New Roman"/>
                <a:cs typeface="Calibri"/>
              </a:rPr>
              <a:t>i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uzdignućem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kože,crvenilo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i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svrbež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očiju</a:t>
            </a:r>
            <a:r>
              <a:rPr lang="en-US" sz="1600" dirty="0">
                <a:latin typeface="Times New Roman"/>
                <a:cs typeface="Calibri"/>
              </a:rPr>
              <a:t>, </a:t>
            </a:r>
            <a:r>
              <a:rPr lang="en-US" sz="1600" dirty="0" err="1">
                <a:latin typeface="Times New Roman"/>
                <a:cs typeface="Calibri"/>
              </a:rPr>
              <a:t>otežano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disanje</a:t>
            </a:r>
            <a:r>
              <a:rPr lang="hr-HR" sz="1600" dirty="0">
                <a:latin typeface="Times New Roman"/>
                <a:cs typeface="Calibri"/>
              </a:rPr>
              <a:t>,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hr-HR" sz="1600" dirty="0">
                <a:latin typeface="Times New Roman"/>
                <a:cs typeface="Calibri"/>
              </a:rPr>
              <a:t>o</a:t>
            </a:r>
            <a:r>
              <a:rPr lang="en-US" sz="1600" dirty="0" err="1">
                <a:latin typeface="Times New Roman"/>
                <a:cs typeface="Calibri"/>
              </a:rPr>
              <a:t>tečeno</a:t>
            </a:r>
            <a:r>
              <a:rPr lang="en-US" sz="1600" dirty="0">
                <a:latin typeface="Times New Roman"/>
                <a:cs typeface="Calibri"/>
              </a:rPr>
              <a:t> lice, </a:t>
            </a:r>
            <a:r>
              <a:rPr lang="en-US" sz="1600" dirty="0" err="1">
                <a:latin typeface="Times New Roman"/>
                <a:cs typeface="Calibri"/>
              </a:rPr>
              <a:t>jezik,šake,stopala</a:t>
            </a:r>
            <a:r>
              <a:rPr lang="en-US" sz="1600" dirty="0">
                <a:latin typeface="Times New Roman"/>
                <a:cs typeface="Calibri"/>
              </a:rPr>
              <a:t>. </a:t>
            </a:r>
            <a:r>
              <a:rPr lang="en-US" sz="1600" dirty="0" err="1">
                <a:latin typeface="Times New Roman"/>
                <a:cs typeface="Calibri"/>
              </a:rPr>
              <a:t>Bolovi</a:t>
            </a:r>
            <a:r>
              <a:rPr lang="en-US" sz="1600" dirty="0">
                <a:latin typeface="Times New Roman"/>
                <a:cs typeface="Calibri"/>
              </a:rPr>
              <a:t> u </a:t>
            </a:r>
            <a:r>
              <a:rPr lang="en-US" sz="1600" dirty="0" err="1">
                <a:latin typeface="Times New Roman"/>
                <a:cs typeface="Calibri"/>
              </a:rPr>
              <a:t>trbuhu,povraćanje,proljev</a:t>
            </a:r>
            <a:r>
              <a:rPr lang="hr-HR" sz="1400" dirty="0">
                <a:latin typeface="Times New Roman"/>
                <a:cs typeface="Calibri"/>
              </a:rPr>
              <a:t>.</a:t>
            </a:r>
            <a:endParaRPr lang="en-US" sz="1600" dirty="0">
              <a:latin typeface="Times New Roman"/>
              <a:cs typeface="Calibri"/>
            </a:endParaRPr>
          </a:p>
        </p:txBody>
      </p:sp>
      <p:pic>
        <p:nvPicPr>
          <p:cNvPr id="9" name="Picture 10" descr="Diagram&#10;&#10;Description automatically generated">
            <a:extLst>
              <a:ext uri="{FF2B5EF4-FFF2-40B4-BE49-F238E27FC236}">
                <a16:creationId xmlns:a16="http://schemas.microsoft.com/office/drawing/2014/main" id="{6F5DD535-FD1C-4992-80B1-3D11C4D1B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99" r="1" b="5826"/>
          <a:stretch/>
        </p:blipFill>
        <p:spPr>
          <a:xfrm>
            <a:off x="8452963" y="3681463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1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FA6F3EA-E579-47D3-B6A3-FA9926697F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9" b="4"/>
          <a:stretch/>
        </p:blipFill>
        <p:spPr>
          <a:xfrm>
            <a:off x="5668868" y="1912959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A59F152-B6DE-41C9-B583-4EF19FBDE6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78" r="14831" b="-3"/>
          <a:stretch/>
        </p:blipFill>
        <p:spPr>
          <a:xfrm>
            <a:off x="8154954" y="-3"/>
            <a:ext cx="4045945" cy="3124210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2155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2">
            <a:extLst>
              <a:ext uri="{FF2B5EF4-FFF2-40B4-BE49-F238E27FC236}">
                <a16:creationId xmlns:a16="http://schemas.microsoft.com/office/drawing/2014/main" id="{6D22FA1E-E02A-4FC5-BBA6-577D6DA0C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4">
            <a:extLst>
              <a:ext uri="{FF2B5EF4-FFF2-40B4-BE49-F238E27FC236}">
                <a16:creationId xmlns:a16="http://schemas.microsoft.com/office/drawing/2014/main" id="{05D27520-F270-4F3D-A46E-76A337B6E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15529 w 12192000"/>
              <a:gd name="connsiteY0" fmla="*/ 4323896 h 6858000"/>
              <a:gd name="connsiteX1" fmla="*/ 6295588 w 12192000"/>
              <a:gd name="connsiteY1" fmla="*/ 4367579 h 6858000"/>
              <a:gd name="connsiteX2" fmla="*/ 6219229 w 12192000"/>
              <a:gd name="connsiteY2" fmla="*/ 4436818 h 6858000"/>
              <a:gd name="connsiteX3" fmla="*/ 6065687 w 12192000"/>
              <a:gd name="connsiteY3" fmla="*/ 4637204 h 6858000"/>
              <a:gd name="connsiteX4" fmla="*/ 5727387 w 12192000"/>
              <a:gd name="connsiteY4" fmla="*/ 5460076 h 6858000"/>
              <a:gd name="connsiteX5" fmla="*/ 5620972 w 12192000"/>
              <a:gd name="connsiteY5" fmla="*/ 5725836 h 6858000"/>
              <a:gd name="connsiteX6" fmla="*/ 5707795 w 12192000"/>
              <a:gd name="connsiteY6" fmla="*/ 5790089 h 6858000"/>
              <a:gd name="connsiteX7" fmla="*/ 5554627 w 12192000"/>
              <a:gd name="connsiteY7" fmla="*/ 6078873 h 6858000"/>
              <a:gd name="connsiteX8" fmla="*/ 5373489 w 12192000"/>
              <a:gd name="connsiteY8" fmla="*/ 6402408 h 6858000"/>
              <a:gd name="connsiteX9" fmla="*/ 5099999 w 12192000"/>
              <a:gd name="connsiteY9" fmla="*/ 6827527 h 6858000"/>
              <a:gd name="connsiteX10" fmla="*/ 5078133 w 12192000"/>
              <a:gd name="connsiteY10" fmla="*/ 6857998 h 6858000"/>
              <a:gd name="connsiteX11" fmla="*/ 9179960 w 12192000"/>
              <a:gd name="connsiteY11" fmla="*/ 6857998 h 6858000"/>
              <a:gd name="connsiteX12" fmla="*/ 9179960 w 12192000"/>
              <a:gd name="connsiteY12" fmla="*/ 4323896 h 6858000"/>
              <a:gd name="connsiteX13" fmla="*/ 0 w 12192000"/>
              <a:gd name="connsiteY13" fmla="*/ 0 h 6858000"/>
              <a:gd name="connsiteX14" fmla="*/ 5872711 w 12192000"/>
              <a:gd name="connsiteY14" fmla="*/ 0 h 6858000"/>
              <a:gd name="connsiteX15" fmla="*/ 5885421 w 12192000"/>
              <a:gd name="connsiteY15" fmla="*/ 20207 h 6858000"/>
              <a:gd name="connsiteX16" fmla="*/ 5925300 w 12192000"/>
              <a:gd name="connsiteY16" fmla="*/ 48911 h 6858000"/>
              <a:gd name="connsiteX17" fmla="*/ 5940039 w 12192000"/>
              <a:gd name="connsiteY17" fmla="*/ 101212 h 6858000"/>
              <a:gd name="connsiteX18" fmla="*/ 5969942 w 12192000"/>
              <a:gd name="connsiteY18" fmla="*/ 311282 h 6858000"/>
              <a:gd name="connsiteX19" fmla="*/ 5961238 w 12192000"/>
              <a:gd name="connsiteY19" fmla="*/ 357643 h 6858000"/>
              <a:gd name="connsiteX20" fmla="*/ 5917195 w 12192000"/>
              <a:gd name="connsiteY20" fmla="*/ 420369 h 6858000"/>
              <a:gd name="connsiteX21" fmla="*/ 5882753 w 12192000"/>
              <a:gd name="connsiteY21" fmla="*/ 556832 h 6858000"/>
              <a:gd name="connsiteX22" fmla="*/ 5814490 w 12192000"/>
              <a:gd name="connsiteY22" fmla="*/ 757416 h 6858000"/>
              <a:gd name="connsiteX23" fmla="*/ 5780064 w 12192000"/>
              <a:gd name="connsiteY23" fmla="*/ 817804 h 6858000"/>
              <a:gd name="connsiteX24" fmla="*/ 5808232 w 12192000"/>
              <a:gd name="connsiteY24" fmla="*/ 850533 h 6858000"/>
              <a:gd name="connsiteX25" fmla="*/ 5906473 w 12192000"/>
              <a:gd name="connsiteY25" fmla="*/ 1076571 h 6858000"/>
              <a:gd name="connsiteX26" fmla="*/ 5778623 w 12192000"/>
              <a:gd name="connsiteY26" fmla="*/ 1369280 h 6858000"/>
              <a:gd name="connsiteX27" fmla="*/ 5710841 w 12192000"/>
              <a:gd name="connsiteY27" fmla="*/ 1462628 h 6858000"/>
              <a:gd name="connsiteX28" fmla="*/ 5846774 w 12192000"/>
              <a:gd name="connsiteY28" fmla="*/ 1455933 h 6858000"/>
              <a:gd name="connsiteX29" fmla="*/ 5897329 w 12192000"/>
              <a:gd name="connsiteY29" fmla="*/ 1553073 h 6858000"/>
              <a:gd name="connsiteX30" fmla="*/ 5919735 w 12192000"/>
              <a:gd name="connsiteY30" fmla="*/ 1602736 h 6858000"/>
              <a:gd name="connsiteX31" fmla="*/ 6057874 w 12192000"/>
              <a:gd name="connsiteY31" fmla="*/ 1910648 h 6858000"/>
              <a:gd name="connsiteX32" fmla="*/ 6039719 w 12192000"/>
              <a:gd name="connsiteY32" fmla="*/ 2010547 h 6858000"/>
              <a:gd name="connsiteX33" fmla="*/ 5841713 w 12192000"/>
              <a:gd name="connsiteY33" fmla="*/ 2520599 h 6858000"/>
              <a:gd name="connsiteX34" fmla="*/ 6071734 w 12192000"/>
              <a:gd name="connsiteY34" fmla="*/ 2593468 h 6858000"/>
              <a:gd name="connsiteX35" fmla="*/ 6092050 w 12192000"/>
              <a:gd name="connsiteY35" fmla="*/ 2806646 h 6858000"/>
              <a:gd name="connsiteX36" fmla="*/ 6215122 w 12192000"/>
              <a:gd name="connsiteY36" fmla="*/ 3021197 h 6858000"/>
              <a:gd name="connsiteX37" fmla="*/ 6338100 w 12192000"/>
              <a:gd name="connsiteY37" fmla="*/ 3178087 h 6858000"/>
              <a:gd name="connsiteX38" fmla="*/ 6343927 w 12192000"/>
              <a:gd name="connsiteY38" fmla="*/ 3194685 h 6858000"/>
              <a:gd name="connsiteX39" fmla="*/ 6343850 w 12192000"/>
              <a:gd name="connsiteY39" fmla="*/ 3201174 h 6858000"/>
              <a:gd name="connsiteX40" fmla="*/ 6366375 w 12192000"/>
              <a:gd name="connsiteY40" fmla="*/ 3271251 h 6858000"/>
              <a:gd name="connsiteX41" fmla="*/ 6369430 w 12192000"/>
              <a:gd name="connsiteY41" fmla="*/ 3276240 h 6858000"/>
              <a:gd name="connsiteX42" fmla="*/ 6392405 w 12192000"/>
              <a:gd name="connsiteY42" fmla="*/ 3360437 h 6858000"/>
              <a:gd name="connsiteX43" fmla="*/ 6397993 w 12192000"/>
              <a:gd name="connsiteY43" fmla="*/ 3390203 h 6858000"/>
              <a:gd name="connsiteX44" fmla="*/ 6394652 w 12192000"/>
              <a:gd name="connsiteY44" fmla="*/ 3402205 h 6858000"/>
              <a:gd name="connsiteX45" fmla="*/ 6366662 w 12192000"/>
              <a:gd name="connsiteY45" fmla="*/ 3442044 h 6858000"/>
              <a:gd name="connsiteX46" fmla="*/ 6320915 w 12192000"/>
              <a:gd name="connsiteY46" fmla="*/ 3701547 h 6858000"/>
              <a:gd name="connsiteX47" fmla="*/ 6364618 w 12192000"/>
              <a:gd name="connsiteY47" fmla="*/ 3743844 h 6858000"/>
              <a:gd name="connsiteX48" fmla="*/ 6370409 w 12192000"/>
              <a:gd name="connsiteY48" fmla="*/ 3754454 h 6858000"/>
              <a:gd name="connsiteX49" fmla="*/ 6373773 w 12192000"/>
              <a:gd name="connsiteY49" fmla="*/ 3768237 h 6858000"/>
              <a:gd name="connsiteX50" fmla="*/ 6375298 w 12192000"/>
              <a:gd name="connsiteY50" fmla="*/ 3796540 h 6858000"/>
              <a:gd name="connsiteX51" fmla="*/ 6253487 w 12192000"/>
              <a:gd name="connsiteY51" fmla="*/ 3856948 h 6858000"/>
              <a:gd name="connsiteX52" fmla="*/ 6385416 w 12192000"/>
              <a:gd name="connsiteY52" fmla="*/ 4014409 h 6858000"/>
              <a:gd name="connsiteX53" fmla="*/ 6374795 w 12192000"/>
              <a:gd name="connsiteY53" fmla="*/ 4038554 h 6858000"/>
              <a:gd name="connsiteX54" fmla="*/ 6351015 w 12192000"/>
              <a:gd name="connsiteY54" fmla="*/ 4150489 h 6858000"/>
              <a:gd name="connsiteX55" fmla="*/ 6340821 w 12192000"/>
              <a:gd name="connsiteY55" fmla="*/ 4212706 h 6858000"/>
              <a:gd name="connsiteX56" fmla="*/ 12191999 w 12192000"/>
              <a:gd name="connsiteY56" fmla="*/ 4212706 h 6858000"/>
              <a:gd name="connsiteX57" fmla="*/ 12191999 w 12192000"/>
              <a:gd name="connsiteY57" fmla="*/ 0 h 6858000"/>
              <a:gd name="connsiteX58" fmla="*/ 12192000 w 12192000"/>
              <a:gd name="connsiteY58" fmla="*/ 0 h 6858000"/>
              <a:gd name="connsiteX59" fmla="*/ 12192000 w 12192000"/>
              <a:gd name="connsiteY59" fmla="*/ 6858000 h 6858000"/>
              <a:gd name="connsiteX60" fmla="*/ 12191999 w 12192000"/>
              <a:gd name="connsiteY60" fmla="*/ 6858000 h 6858000"/>
              <a:gd name="connsiteX61" fmla="*/ 12191999 w 12192000"/>
              <a:gd name="connsiteY61" fmla="*/ 4323902 h 6858000"/>
              <a:gd name="connsiteX62" fmla="*/ 9307672 w 12192000"/>
              <a:gd name="connsiteY62" fmla="*/ 4323902 h 6858000"/>
              <a:gd name="connsiteX63" fmla="*/ 9307672 w 12192000"/>
              <a:gd name="connsiteY63" fmla="*/ 6858000 h 6858000"/>
              <a:gd name="connsiteX64" fmla="*/ 0 w 12192000"/>
              <a:gd name="connsiteY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92000" h="6858000">
                <a:moveTo>
                  <a:pt x="6315529" y="4323896"/>
                </a:moveTo>
                <a:lnTo>
                  <a:pt x="6295588" y="4367579"/>
                </a:lnTo>
                <a:cubicBezTo>
                  <a:pt x="6278024" y="4397022"/>
                  <a:pt x="6253813" y="4421099"/>
                  <a:pt x="6219229" y="4436818"/>
                </a:cubicBezTo>
                <a:cubicBezTo>
                  <a:pt x="6148079" y="4469666"/>
                  <a:pt x="6116436" y="4572066"/>
                  <a:pt x="6065687" y="4637204"/>
                </a:cubicBezTo>
                <a:cubicBezTo>
                  <a:pt x="5888713" y="4862696"/>
                  <a:pt x="5773979" y="5125824"/>
                  <a:pt x="5727387" y="5460076"/>
                </a:cubicBezTo>
                <a:cubicBezTo>
                  <a:pt x="5714326" y="5552523"/>
                  <a:pt x="5656974" y="5638673"/>
                  <a:pt x="5620972" y="5725836"/>
                </a:cubicBezTo>
                <a:cubicBezTo>
                  <a:pt x="5641553" y="5779043"/>
                  <a:pt x="5738619" y="5631221"/>
                  <a:pt x="5707795" y="5790089"/>
                </a:cubicBezTo>
                <a:cubicBezTo>
                  <a:pt x="5684453" y="5909876"/>
                  <a:pt x="5617437" y="5996827"/>
                  <a:pt x="5554627" y="6078873"/>
                </a:cubicBezTo>
                <a:cubicBezTo>
                  <a:pt x="5482491" y="6172498"/>
                  <a:pt x="5402203" y="6253366"/>
                  <a:pt x="5373489" y="6402408"/>
                </a:cubicBezTo>
                <a:cubicBezTo>
                  <a:pt x="5371924" y="6410357"/>
                  <a:pt x="5276557" y="6577417"/>
                  <a:pt x="5099999" y="6827527"/>
                </a:cubicBezTo>
                <a:lnTo>
                  <a:pt x="5078133" y="6857998"/>
                </a:lnTo>
                <a:lnTo>
                  <a:pt x="9179960" y="6857998"/>
                </a:lnTo>
                <a:lnTo>
                  <a:pt x="9179960" y="4323896"/>
                </a:lnTo>
                <a:close/>
                <a:moveTo>
                  <a:pt x="0" y="0"/>
                </a:moveTo>
                <a:lnTo>
                  <a:pt x="5872711" y="0"/>
                </a:lnTo>
                <a:lnTo>
                  <a:pt x="5885421" y="20207"/>
                </a:lnTo>
                <a:cubicBezTo>
                  <a:pt x="5896481" y="32882"/>
                  <a:pt x="5909484" y="42864"/>
                  <a:pt x="5925300" y="48911"/>
                </a:cubicBezTo>
                <a:cubicBezTo>
                  <a:pt x="5940498" y="54526"/>
                  <a:pt x="5945509" y="75042"/>
                  <a:pt x="5940039" y="101212"/>
                </a:cubicBezTo>
                <a:cubicBezTo>
                  <a:pt x="5921950" y="187894"/>
                  <a:pt x="5936667" y="254951"/>
                  <a:pt x="5969942" y="311282"/>
                </a:cubicBezTo>
                <a:cubicBezTo>
                  <a:pt x="5981709" y="330926"/>
                  <a:pt x="5977292" y="344422"/>
                  <a:pt x="5961238" y="357643"/>
                </a:cubicBezTo>
                <a:cubicBezTo>
                  <a:pt x="5942802" y="372223"/>
                  <a:pt x="5928461" y="393565"/>
                  <a:pt x="5917195" y="420369"/>
                </a:cubicBezTo>
                <a:cubicBezTo>
                  <a:pt x="5898701" y="463685"/>
                  <a:pt x="5889992" y="510050"/>
                  <a:pt x="5882753" y="556832"/>
                </a:cubicBezTo>
                <a:cubicBezTo>
                  <a:pt x="5871511" y="630206"/>
                  <a:pt x="5858246" y="700969"/>
                  <a:pt x="5814490" y="757416"/>
                </a:cubicBezTo>
                <a:cubicBezTo>
                  <a:pt x="5801465" y="774559"/>
                  <a:pt x="5791019" y="796511"/>
                  <a:pt x="5780064" y="817804"/>
                </a:cubicBezTo>
                <a:cubicBezTo>
                  <a:pt x="5783558" y="836359"/>
                  <a:pt x="5792196" y="849005"/>
                  <a:pt x="5808232" y="850533"/>
                </a:cubicBezTo>
                <a:cubicBezTo>
                  <a:pt x="5910296" y="860624"/>
                  <a:pt x="5905771" y="962632"/>
                  <a:pt x="5906473" y="1076571"/>
                </a:cubicBezTo>
                <a:cubicBezTo>
                  <a:pt x="5907545" y="1217584"/>
                  <a:pt x="5849973" y="1296799"/>
                  <a:pt x="5778623" y="1369280"/>
                </a:cubicBezTo>
                <a:cubicBezTo>
                  <a:pt x="5754207" y="1393852"/>
                  <a:pt x="5718605" y="1401742"/>
                  <a:pt x="5710841" y="1462628"/>
                </a:cubicBezTo>
                <a:cubicBezTo>
                  <a:pt x="5753463" y="1508141"/>
                  <a:pt x="5802053" y="1451295"/>
                  <a:pt x="5846774" y="1455933"/>
                </a:cubicBezTo>
                <a:cubicBezTo>
                  <a:pt x="5883727" y="1460129"/>
                  <a:pt x="5943609" y="1438568"/>
                  <a:pt x="5897329" y="1553073"/>
                </a:cubicBezTo>
                <a:cubicBezTo>
                  <a:pt x="5883856" y="1586627"/>
                  <a:pt x="5901366" y="1604100"/>
                  <a:pt x="5919735" y="1602736"/>
                </a:cubicBezTo>
                <a:cubicBezTo>
                  <a:pt x="6068526" y="1589022"/>
                  <a:pt x="6006837" y="1813624"/>
                  <a:pt x="6057874" y="1910648"/>
                </a:cubicBezTo>
                <a:cubicBezTo>
                  <a:pt x="6072264" y="1936644"/>
                  <a:pt x="6059978" y="1992417"/>
                  <a:pt x="6039719" y="2010547"/>
                </a:cubicBezTo>
                <a:cubicBezTo>
                  <a:pt x="5911143" y="2127229"/>
                  <a:pt x="5899692" y="2331836"/>
                  <a:pt x="5841713" y="2520599"/>
                </a:cubicBezTo>
                <a:cubicBezTo>
                  <a:pt x="5912636" y="2572423"/>
                  <a:pt x="5995799" y="2566926"/>
                  <a:pt x="6071734" y="2593468"/>
                </a:cubicBezTo>
                <a:cubicBezTo>
                  <a:pt x="6150607" y="2620843"/>
                  <a:pt x="6151703" y="2655507"/>
                  <a:pt x="6092050" y="2806646"/>
                </a:cubicBezTo>
                <a:cubicBezTo>
                  <a:pt x="6259331" y="2795420"/>
                  <a:pt x="6259331" y="2795420"/>
                  <a:pt x="6215122" y="3021197"/>
                </a:cubicBezTo>
                <a:cubicBezTo>
                  <a:pt x="6259035" y="3016573"/>
                  <a:pt x="6302431" y="3085300"/>
                  <a:pt x="6338100" y="3178087"/>
                </a:cubicBezTo>
                <a:lnTo>
                  <a:pt x="6343927" y="3194685"/>
                </a:lnTo>
                <a:lnTo>
                  <a:pt x="6343850" y="3201174"/>
                </a:lnTo>
                <a:cubicBezTo>
                  <a:pt x="6346866" y="3232770"/>
                  <a:pt x="6355995" y="3253323"/>
                  <a:pt x="6366375" y="3271251"/>
                </a:cubicBezTo>
                <a:lnTo>
                  <a:pt x="6369430" y="3276240"/>
                </a:lnTo>
                <a:lnTo>
                  <a:pt x="6392405" y="3360437"/>
                </a:lnTo>
                <a:lnTo>
                  <a:pt x="6397993" y="3390203"/>
                </a:lnTo>
                <a:lnTo>
                  <a:pt x="6394652" y="3402205"/>
                </a:lnTo>
                <a:cubicBezTo>
                  <a:pt x="6388505" y="3414621"/>
                  <a:pt x="6379344" y="3427747"/>
                  <a:pt x="6366662" y="3442044"/>
                </a:cubicBezTo>
                <a:cubicBezTo>
                  <a:pt x="6239481" y="3584662"/>
                  <a:pt x="6224938" y="3605480"/>
                  <a:pt x="6320915" y="3701547"/>
                </a:cubicBezTo>
                <a:lnTo>
                  <a:pt x="6364618" y="3743844"/>
                </a:lnTo>
                <a:lnTo>
                  <a:pt x="6370409" y="3754454"/>
                </a:lnTo>
                <a:lnTo>
                  <a:pt x="6373773" y="3768237"/>
                </a:lnTo>
                <a:cubicBezTo>
                  <a:pt x="6374277" y="3777528"/>
                  <a:pt x="6374207" y="3788146"/>
                  <a:pt x="6375298" y="3796540"/>
                </a:cubicBezTo>
                <a:cubicBezTo>
                  <a:pt x="6339717" y="3831045"/>
                  <a:pt x="6294642" y="3774365"/>
                  <a:pt x="6253487" y="3856948"/>
                </a:cubicBezTo>
                <a:lnTo>
                  <a:pt x="6385416" y="4014409"/>
                </a:lnTo>
                <a:lnTo>
                  <a:pt x="6374795" y="4038554"/>
                </a:lnTo>
                <a:cubicBezTo>
                  <a:pt x="6363579" y="4073249"/>
                  <a:pt x="6356895" y="4111559"/>
                  <a:pt x="6351015" y="4150489"/>
                </a:cubicBezTo>
                <a:lnTo>
                  <a:pt x="6340821" y="4212706"/>
                </a:lnTo>
                <a:lnTo>
                  <a:pt x="12191999" y="4212706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4323902"/>
                </a:lnTo>
                <a:lnTo>
                  <a:pt x="9307672" y="4323902"/>
                </a:lnTo>
                <a:lnTo>
                  <a:pt x="930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58A35-B81E-411C-8713-02E4E063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198272"/>
            <a:ext cx="5458409" cy="2137273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Postupak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prve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pomoći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kod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alergijske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reakcije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D4084-CB02-448B-89D1-C2284F85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45" y="2482394"/>
            <a:ext cx="5168604" cy="4015265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sz="1900" dirty="0">
                <a:latin typeface="Times New Roman"/>
                <a:cs typeface="Calibri"/>
              </a:rPr>
              <a:t>p</a:t>
            </a:r>
            <a:r>
              <a:rPr lang="en-US" sz="1900" dirty="0" err="1">
                <a:latin typeface="Times New Roman"/>
                <a:cs typeface="Calibri"/>
              </a:rPr>
              <a:t>itati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osobu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ima</a:t>
            </a:r>
            <a:r>
              <a:rPr lang="en-US" sz="1900" dirty="0">
                <a:latin typeface="Times New Roman"/>
                <a:cs typeface="Calibri"/>
              </a:rPr>
              <a:t> li </a:t>
            </a:r>
            <a:r>
              <a:rPr lang="en-US" sz="1900" dirty="0" err="1">
                <a:latin typeface="Times New Roman"/>
                <a:cs typeface="Calibri"/>
              </a:rPr>
              <a:t>neku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poznatu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alergiju</a:t>
            </a:r>
            <a:endParaRPr lang="en-US" sz="1900" dirty="0"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hr-HR" sz="1900" dirty="0">
                <a:latin typeface="Times New Roman"/>
                <a:cs typeface="Calibri"/>
              </a:rPr>
              <a:t>a</a:t>
            </a:r>
            <a:r>
              <a:rPr lang="en-US" sz="1900" dirty="0">
                <a:latin typeface="Times New Roman"/>
                <a:cs typeface="Calibri"/>
              </a:rPr>
              <a:t>ko je </a:t>
            </a:r>
            <a:r>
              <a:rPr lang="en-US" sz="1900" dirty="0" err="1">
                <a:latin typeface="Times New Roman"/>
                <a:cs typeface="Calibri"/>
              </a:rPr>
              <a:t>moguće</a:t>
            </a:r>
            <a:r>
              <a:rPr lang="en-US" sz="1900" dirty="0">
                <a:latin typeface="Times New Roman"/>
                <a:cs typeface="Calibri"/>
              </a:rPr>
              <a:t>, </a:t>
            </a:r>
            <a:r>
              <a:rPr lang="en-US" sz="1900" dirty="0" err="1">
                <a:latin typeface="Times New Roman"/>
                <a:cs typeface="Calibri"/>
              </a:rPr>
              <a:t>ukloniti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uzrok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alergije</a:t>
            </a:r>
            <a:endParaRPr lang="en-US" sz="1900" dirty="0"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hr-HR" sz="1900" dirty="0">
                <a:latin typeface="Times New Roman"/>
                <a:cs typeface="Calibri"/>
              </a:rPr>
              <a:t>a</a:t>
            </a:r>
            <a:r>
              <a:rPr lang="en-US" sz="1900" dirty="0">
                <a:latin typeface="Times New Roman"/>
                <a:cs typeface="Calibri"/>
              </a:rPr>
              <a:t>ko </a:t>
            </a:r>
            <a:r>
              <a:rPr lang="en-US" sz="1900" dirty="0" err="1">
                <a:latin typeface="Times New Roman"/>
                <a:cs typeface="Calibri"/>
              </a:rPr>
              <a:t>osoba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upotrebljava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lijek</a:t>
            </a:r>
            <a:r>
              <a:rPr lang="en-US" sz="1900" dirty="0">
                <a:latin typeface="Times New Roman"/>
                <a:cs typeface="Calibri"/>
              </a:rPr>
              <a:t> za </a:t>
            </a:r>
            <a:r>
              <a:rPr lang="en-US" sz="1900" dirty="0" err="1">
                <a:latin typeface="Times New Roman"/>
                <a:cs typeface="Calibri"/>
              </a:rPr>
              <a:t>alergiju</a:t>
            </a:r>
            <a:r>
              <a:rPr lang="en-US" sz="1900" dirty="0">
                <a:latin typeface="Times New Roman"/>
                <a:cs typeface="Calibri"/>
              </a:rPr>
              <a:t>, </a:t>
            </a:r>
            <a:r>
              <a:rPr lang="en-US" sz="1900" dirty="0" err="1">
                <a:latin typeface="Times New Roman"/>
                <a:cs typeface="Calibri"/>
              </a:rPr>
              <a:t>pomoći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joj</a:t>
            </a:r>
            <a:r>
              <a:rPr lang="en-US" sz="1900" dirty="0">
                <a:latin typeface="Times New Roman"/>
                <a:cs typeface="Calibri"/>
              </a:rPr>
              <a:t> da ga </a:t>
            </a:r>
            <a:r>
              <a:rPr lang="en-US" sz="1900" dirty="0" err="1">
                <a:latin typeface="Times New Roman"/>
                <a:cs typeface="Calibri"/>
              </a:rPr>
              <a:t>primjeni</a:t>
            </a:r>
            <a:endParaRPr lang="en-US" sz="1900" dirty="0"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hr-HR" sz="1900" dirty="0">
                <a:latin typeface="Times New Roman"/>
                <a:cs typeface="Calibri"/>
              </a:rPr>
              <a:t>a</a:t>
            </a:r>
            <a:r>
              <a:rPr lang="en-US" sz="1900" dirty="0">
                <a:latin typeface="Times New Roman"/>
                <a:cs typeface="Calibri"/>
              </a:rPr>
              <a:t>ko se </a:t>
            </a:r>
            <a:r>
              <a:rPr lang="en-US" sz="1900" dirty="0" err="1">
                <a:latin typeface="Times New Roman"/>
                <a:cs typeface="Calibri"/>
              </a:rPr>
              <a:t>stanje</a:t>
            </a:r>
            <a:r>
              <a:rPr lang="en-US" sz="1900" dirty="0">
                <a:latin typeface="Times New Roman"/>
                <a:cs typeface="Calibri"/>
              </a:rPr>
              <a:t> ne </a:t>
            </a:r>
            <a:r>
              <a:rPr lang="en-US" sz="1900" dirty="0" err="1">
                <a:latin typeface="Times New Roman"/>
                <a:cs typeface="Calibri"/>
              </a:rPr>
              <a:t>poboljšava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ili</a:t>
            </a:r>
            <a:r>
              <a:rPr lang="en-US" sz="1900" dirty="0">
                <a:latin typeface="Times New Roman"/>
                <a:cs typeface="Calibri"/>
              </a:rPr>
              <a:t> se </a:t>
            </a:r>
            <a:r>
              <a:rPr lang="en-US" sz="1900" dirty="0" err="1">
                <a:latin typeface="Times New Roman"/>
                <a:cs typeface="Calibri"/>
              </a:rPr>
              <a:t>pogoršava</a:t>
            </a:r>
            <a:r>
              <a:rPr lang="en-US" sz="1900" dirty="0">
                <a:latin typeface="Times New Roman"/>
                <a:cs typeface="Calibri"/>
              </a:rPr>
              <a:t>, pozvati </a:t>
            </a:r>
            <a:r>
              <a:rPr lang="en-US" sz="1900" dirty="0" err="1">
                <a:latin typeface="Times New Roman"/>
                <a:cs typeface="Calibri"/>
              </a:rPr>
              <a:t>hitnu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medicinsku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službu</a:t>
            </a:r>
            <a:endParaRPr lang="en-US" sz="1900" dirty="0"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hr-HR" sz="1900" dirty="0">
                <a:latin typeface="Times New Roman"/>
                <a:cs typeface="Calibri"/>
              </a:rPr>
              <a:t>o</a:t>
            </a:r>
            <a:r>
              <a:rPr lang="en-US" sz="1900" dirty="0" err="1">
                <a:latin typeface="Times New Roman"/>
                <a:cs typeface="Calibri"/>
              </a:rPr>
              <a:t>stati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uz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unesrećenu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osobu</a:t>
            </a:r>
            <a:r>
              <a:rPr lang="en-US" sz="1900" dirty="0">
                <a:latin typeface="Times New Roman"/>
                <a:cs typeface="Calibri"/>
              </a:rPr>
              <a:t>, </a:t>
            </a:r>
            <a:r>
              <a:rPr lang="en-US" sz="1900" dirty="0" err="1">
                <a:latin typeface="Times New Roman"/>
                <a:cs typeface="Calibri"/>
              </a:rPr>
              <a:t>zaštiti</a:t>
            </a:r>
            <a:r>
              <a:rPr lang="en-US" sz="1900" dirty="0">
                <a:latin typeface="Times New Roman"/>
                <a:cs typeface="Calibri"/>
              </a:rPr>
              <a:t> je od </a:t>
            </a:r>
            <a:r>
              <a:rPr lang="en-US" sz="1900" dirty="0" err="1">
                <a:latin typeface="Times New Roman"/>
                <a:cs typeface="Calibri"/>
              </a:rPr>
              <a:t>hladnoće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ili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vrućine</a:t>
            </a:r>
            <a:r>
              <a:rPr lang="en-US" sz="1900" dirty="0">
                <a:latin typeface="Times New Roman"/>
                <a:cs typeface="Calibri"/>
              </a:rPr>
              <a:t>, </a:t>
            </a:r>
            <a:r>
              <a:rPr lang="en-US" sz="1900" dirty="0" err="1">
                <a:latin typeface="Times New Roman"/>
                <a:cs typeface="Calibri"/>
              </a:rPr>
              <a:t>pratiti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stanje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disanja</a:t>
            </a:r>
            <a:r>
              <a:rPr lang="en-US" sz="1900" dirty="0">
                <a:latin typeface="Times New Roman"/>
                <a:cs typeface="Calibri"/>
              </a:rPr>
              <a:t>,</a:t>
            </a:r>
            <a:r>
              <a:rPr lang="hr-HR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pulsa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hr-HR" sz="1900" dirty="0">
                <a:latin typeface="Times New Roman"/>
                <a:cs typeface="Calibri"/>
              </a:rPr>
              <a:t>i </a:t>
            </a:r>
            <a:r>
              <a:rPr lang="en-US" sz="1900" dirty="0" err="1">
                <a:latin typeface="Times New Roman"/>
                <a:cs typeface="Calibri"/>
              </a:rPr>
              <a:t>razinu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svijesti</a:t>
            </a:r>
            <a:r>
              <a:rPr lang="en-US" sz="1900" dirty="0">
                <a:latin typeface="Times New Roman"/>
                <a:cs typeface="Calibri"/>
              </a:rPr>
              <a:t> do </a:t>
            </a:r>
            <a:r>
              <a:rPr lang="en-US" sz="1900" dirty="0" err="1">
                <a:latin typeface="Times New Roman"/>
                <a:cs typeface="Calibri"/>
              </a:rPr>
              <a:t>dolaska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hitne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medicinske</a:t>
            </a:r>
            <a:r>
              <a:rPr lang="en-US" sz="1900" dirty="0">
                <a:latin typeface="Times New Roman"/>
                <a:cs typeface="Calibri"/>
              </a:rPr>
              <a:t> </a:t>
            </a:r>
            <a:r>
              <a:rPr lang="en-US" sz="1900" dirty="0" err="1">
                <a:latin typeface="Times New Roman"/>
                <a:cs typeface="Calibri"/>
              </a:rPr>
              <a:t>službe</a:t>
            </a:r>
            <a:endParaRPr lang="en-US" sz="1900" dirty="0">
              <a:latin typeface="Times New Roman"/>
              <a:cs typeface="Calibri"/>
            </a:endParaRPr>
          </a:p>
        </p:txBody>
      </p:sp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7558A7CA-0AED-48D9-AF28-CDE0ED633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901" y="198272"/>
            <a:ext cx="3761197" cy="3761197"/>
          </a:xfrm>
          <a:prstGeom prst="rect">
            <a:avLst/>
          </a:prstGeom>
        </p:spPr>
      </p:pic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0D29ACE0-163B-48A2-883E-67BB86721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111" y="4944089"/>
            <a:ext cx="2513506" cy="1372506"/>
          </a:xfrm>
          <a:prstGeom prst="rect">
            <a:avLst/>
          </a:prstGeom>
        </p:spPr>
      </p:pic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DFC26F63-F700-4CC3-A175-55B22B373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771" y="4653502"/>
            <a:ext cx="1538361" cy="16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40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7EDE4-F5F7-4F36-809E-9C6FD135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02" y="306313"/>
            <a:ext cx="4197282" cy="1195916"/>
          </a:xfrm>
        </p:spPr>
        <p:txBody>
          <a:bodyPr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Anafilaktični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šok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57E33-4A9B-4A51-920A-3C5104AE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36" y="1672450"/>
            <a:ext cx="5981278" cy="3690551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dirty="0">
                <a:latin typeface="Times New Roman"/>
                <a:cs typeface="Calibri"/>
              </a:rPr>
              <a:t>j</a:t>
            </a:r>
            <a:r>
              <a:rPr lang="en-US" sz="2000" dirty="0">
                <a:latin typeface="Times New Roman"/>
                <a:cs typeface="Calibri"/>
              </a:rPr>
              <a:t>aka </a:t>
            </a:r>
            <a:r>
              <a:rPr lang="en-US" sz="2000" dirty="0" err="1">
                <a:latin typeface="Times New Roman"/>
                <a:cs typeface="Calibri"/>
              </a:rPr>
              <a:t>alergijska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reakcija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koja</a:t>
            </a:r>
            <a:r>
              <a:rPr lang="en-US" sz="2000" dirty="0">
                <a:latin typeface="Times New Roman"/>
                <a:cs typeface="Calibri"/>
              </a:rPr>
              <a:t> se </a:t>
            </a:r>
            <a:r>
              <a:rPr lang="en-US" sz="2000" dirty="0" err="1">
                <a:latin typeface="Times New Roman"/>
                <a:cs typeface="Calibri"/>
              </a:rPr>
              <a:t>vrlo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brzo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razvija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hr-HR" sz="2000" dirty="0">
                <a:latin typeface="Times New Roman"/>
                <a:cs typeface="Calibri"/>
              </a:rPr>
              <a:t>i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može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imati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smrtni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ishod</a:t>
            </a:r>
            <a:endParaRPr lang="en-US" sz="2000" dirty="0"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hr-HR" sz="2000" dirty="0">
                <a:latin typeface="Times New Roman"/>
                <a:cs typeface="Calibri"/>
              </a:rPr>
              <a:t>m</a:t>
            </a:r>
            <a:r>
              <a:rPr lang="en-US" sz="2000" dirty="0" err="1">
                <a:latin typeface="Times New Roman"/>
                <a:cs typeface="Calibri"/>
              </a:rPr>
              <a:t>ogući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simptomi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hr-HR" sz="2000" dirty="0">
                <a:latin typeface="Times New Roman"/>
                <a:cs typeface="Calibri"/>
              </a:rPr>
              <a:t>i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znakovi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su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jednaki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kao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hr-HR" sz="2000" dirty="0">
                <a:latin typeface="Times New Roman"/>
                <a:cs typeface="Calibri"/>
              </a:rPr>
              <a:t>i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kod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alergijske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reakcije</a:t>
            </a:r>
            <a:r>
              <a:rPr lang="hr-HR" sz="2000" dirty="0">
                <a:latin typeface="Times New Roman"/>
                <a:cs typeface="Calibri"/>
              </a:rPr>
              <a:t>,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ali</a:t>
            </a:r>
            <a:r>
              <a:rPr lang="en-US" sz="2000" dirty="0">
                <a:latin typeface="Times New Roman"/>
                <a:cs typeface="Calibri"/>
              </a:rPr>
              <a:t> k </a:t>
            </a:r>
            <a:r>
              <a:rPr lang="en-US" sz="2000" dirty="0" err="1">
                <a:latin typeface="Times New Roman"/>
                <a:cs typeface="Calibri"/>
              </a:rPr>
              <a:t>tim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simptomima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vidljivi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su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još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blijeda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hr-HR" sz="2000" dirty="0">
                <a:latin typeface="Times New Roman"/>
                <a:cs typeface="Calibri"/>
              </a:rPr>
              <a:t>i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zajapurena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koža</a:t>
            </a:r>
            <a:r>
              <a:rPr lang="en-US" sz="2000" dirty="0">
                <a:latin typeface="Times New Roman"/>
                <a:cs typeface="Calibri"/>
              </a:rPr>
              <a:t>, </a:t>
            </a:r>
            <a:r>
              <a:rPr lang="en-US" sz="2000" dirty="0" err="1">
                <a:latin typeface="Times New Roman"/>
                <a:cs typeface="Calibri"/>
              </a:rPr>
              <a:t>oteklina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jezika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hr-HR" sz="2000" dirty="0">
                <a:latin typeface="Times New Roman"/>
                <a:cs typeface="Calibri"/>
              </a:rPr>
              <a:t>i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grla</a:t>
            </a:r>
            <a:r>
              <a:rPr lang="en-US" sz="2000" dirty="0">
                <a:latin typeface="Times New Roman"/>
                <a:cs typeface="Calibri"/>
              </a:rPr>
              <a:t>,</a:t>
            </a:r>
            <a:r>
              <a:rPr lang="hr-HR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podbuhle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oči</a:t>
            </a:r>
            <a:r>
              <a:rPr lang="en-US" sz="2000" dirty="0">
                <a:latin typeface="Times New Roman"/>
                <a:cs typeface="Calibri"/>
              </a:rPr>
              <a:t>, </a:t>
            </a:r>
            <a:r>
              <a:rPr lang="en-US" sz="2000" dirty="0" err="1">
                <a:latin typeface="Times New Roman"/>
                <a:cs typeface="Calibri"/>
              </a:rPr>
              <a:t>zbunjenost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hr-HR" sz="2000" dirty="0">
                <a:latin typeface="Times New Roman"/>
                <a:cs typeface="Calibri"/>
              </a:rPr>
              <a:t>i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uzrujanost</a:t>
            </a:r>
            <a:r>
              <a:rPr lang="en-US" sz="2000" dirty="0">
                <a:latin typeface="Times New Roman"/>
                <a:cs typeface="Calibri"/>
              </a:rPr>
              <a:t>, </a:t>
            </a:r>
            <a:r>
              <a:rPr lang="en-US" sz="2000" dirty="0" err="1">
                <a:latin typeface="Times New Roman"/>
                <a:cs typeface="Calibri"/>
              </a:rPr>
              <a:t>strah</a:t>
            </a:r>
            <a:r>
              <a:rPr lang="en-US" sz="2000" dirty="0">
                <a:latin typeface="Times New Roman"/>
                <a:cs typeface="Calibri"/>
              </a:rPr>
              <a:t>, </a:t>
            </a:r>
            <a:r>
              <a:rPr lang="en-US" sz="2000" dirty="0" err="1">
                <a:latin typeface="Times New Roman"/>
                <a:cs typeface="Calibri"/>
              </a:rPr>
              <a:t>znakovi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šoka</a:t>
            </a:r>
            <a:r>
              <a:rPr lang="en-US" sz="2000" dirty="0">
                <a:latin typeface="Times New Roman"/>
                <a:cs typeface="Calibri"/>
              </a:rPr>
              <a:t>, </a:t>
            </a:r>
            <a:r>
              <a:rPr lang="en-US" sz="2000" dirty="0" err="1">
                <a:latin typeface="Times New Roman"/>
                <a:cs typeface="Calibri"/>
              </a:rPr>
              <a:t>gubitak</a:t>
            </a:r>
            <a:r>
              <a:rPr lang="en-US" sz="2000" dirty="0">
                <a:latin typeface="Times New Roman"/>
                <a:cs typeface="Calibri"/>
              </a:rPr>
              <a:t> </a:t>
            </a:r>
            <a:r>
              <a:rPr lang="en-US" sz="2000" dirty="0" err="1">
                <a:latin typeface="Times New Roman"/>
                <a:cs typeface="Calibri"/>
              </a:rPr>
              <a:t>svijesti</a:t>
            </a:r>
            <a:endParaRPr lang="en-US" sz="2000" dirty="0">
              <a:latin typeface="Times New Roman"/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  <p:pic>
        <p:nvPicPr>
          <p:cNvPr id="5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F9CC7D19-A34A-4FFD-9F28-24CD9DE53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927" y="328613"/>
            <a:ext cx="2202403" cy="2202403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CB583C-E290-434D-9211-3FE0BC8FD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05146"/>
              </p:ext>
            </p:extLst>
          </p:nvPr>
        </p:nvGraphicFramePr>
        <p:xfrm>
          <a:off x="6229314" y="2838837"/>
          <a:ext cx="5835167" cy="391652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835167">
                  <a:extLst>
                    <a:ext uri="{9D8B030D-6E8A-4147-A177-3AD203B41FA5}">
                      <a16:colId xmlns:a16="http://schemas.microsoft.com/office/drawing/2014/main" val="221857465"/>
                    </a:ext>
                  </a:extLst>
                </a:gridCol>
              </a:tblGrid>
              <a:tr h="407270">
                <a:tc>
                  <a:txBody>
                    <a:bodyPr/>
                    <a:lstStyle/>
                    <a:p>
                      <a:r>
                        <a:rPr lang="en-US" sz="1800" b="0" cap="none" spc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Postupak</a:t>
                      </a:r>
                      <a:r>
                        <a:rPr lang="en-US" sz="1800" b="0" cap="none" spc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cap="none" spc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prve</a:t>
                      </a:r>
                      <a:r>
                        <a:rPr lang="en-US" sz="1800" b="0" cap="none" spc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cap="none" spc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pomoći</a:t>
                      </a:r>
                      <a:r>
                        <a:rPr lang="en-US" sz="1800" b="0" cap="none" spc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cap="none" spc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kod</a:t>
                      </a:r>
                      <a:r>
                        <a:rPr lang="en-US" sz="1800" b="0" cap="none" spc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cap="none" spc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anafilaktičkog</a:t>
                      </a:r>
                      <a:r>
                        <a:rPr lang="en-US" sz="1800" b="0" cap="none" spc="0" dirty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800" b="0" cap="none" spc="0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šoka</a:t>
                      </a:r>
                    </a:p>
                  </a:txBody>
                  <a:tcPr marL="0" marR="60470" marT="12053" marB="6026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999055"/>
                  </a:ext>
                </a:extLst>
              </a:tr>
              <a:tr h="378540">
                <a:tc>
                  <a:txBody>
                    <a:bodyPr/>
                    <a:lstStyle/>
                    <a:p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Pozvati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hitnu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medicinsku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službu</a:t>
                      </a:r>
                    </a:p>
                  </a:txBody>
                  <a:tcPr marL="0" marR="60470" marT="18080" marB="602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263562"/>
                  </a:ext>
                </a:extLst>
              </a:tr>
              <a:tr h="951524"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Ako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osoba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kod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sebe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ima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injektor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adrenalina,pomoći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joj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da ga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primijeni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. Ako ne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može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sama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, a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prošli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ste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obuku,tada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ga vi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primijenite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0" marR="60470" marT="18080" marB="602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494492"/>
                  </a:ext>
                </a:extLst>
              </a:tr>
              <a:tr h="378540">
                <a:tc>
                  <a:txBody>
                    <a:bodyPr/>
                    <a:lstStyle/>
                    <a:p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Osobu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postaviti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u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udoban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sjedeći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položaj</a:t>
                      </a:r>
                    </a:p>
                  </a:txBody>
                  <a:tcPr marL="0" marR="60470" marT="18080" marB="602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78390"/>
                  </a:ext>
                </a:extLst>
              </a:tr>
              <a:tr h="378540"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Ako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osoba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pokazuje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znakove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šoka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,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polegnuti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je </a:t>
                      </a:r>
                      <a:r>
                        <a:rPr lang="hr-HR" sz="1600" cap="none" spc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podignuti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noge</a:t>
                      </a:r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60470" marT="18080" marB="602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406799"/>
                  </a:ext>
                </a:extLst>
              </a:tr>
              <a:tr h="378540">
                <a:tc>
                  <a:txBody>
                    <a:bodyPr/>
                    <a:lstStyle/>
                    <a:p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Osobi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ne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davati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ništa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usta</a:t>
                      </a:r>
                    </a:p>
                  </a:txBody>
                  <a:tcPr marL="0" marR="60470" marT="18080" marB="602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983186"/>
                  </a:ext>
                </a:extLst>
              </a:tr>
              <a:tr h="378540"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Ako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osoba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izgubi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svijest,a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diše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,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postaviti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je u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bočni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položaj</a:t>
                      </a:r>
                    </a:p>
                  </a:txBody>
                  <a:tcPr marL="0" marR="60470" marT="18080" marB="602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72993"/>
                  </a:ext>
                </a:extLst>
              </a:tr>
              <a:tr h="665032"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Ako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osoba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izgubi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svijest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r-HR" sz="1600" cap="none" spc="0" dirty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ne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diše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ili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ne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diše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normalno,što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prije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započeti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</a:rPr>
                        <a:t> s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</a:rPr>
                        <a:t>oživljavanjem</a:t>
                      </a:r>
                      <a:endParaRPr lang="en-US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60470" marT="18080" marB="6026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460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04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D30579BE-BBAE-4AF6-9E48-A63E86DAC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706" b="21330"/>
          <a:stretch/>
        </p:blipFill>
        <p:spPr>
          <a:xfrm>
            <a:off x="4382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B39D0A-8A3E-4865-94C5-91E70CF2F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84" y="365125"/>
            <a:ext cx="10840759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NAGLO NASTUPAJUĆA STANJA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4A356-4C30-4D12-A5F6-4DD34F6BD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910" y="2013625"/>
            <a:ext cx="5444714" cy="4163337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hr-HR" sz="2000" dirty="0">
                <a:solidFill>
                  <a:srgbClr val="FFFF00"/>
                </a:solidFill>
                <a:latin typeface="Times New Roman"/>
                <a:cs typeface="Calibri"/>
              </a:rPr>
              <a:t>k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od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osobe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kod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koje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je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došlo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 do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naglo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nastupajuće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bolesti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 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potrebno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je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brzo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prepoznati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bolesti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i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žurno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pozvati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hitnu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pomoć</a:t>
            </a:r>
            <a:endParaRPr lang="en-US" sz="2000" b="1" dirty="0">
              <a:solidFill>
                <a:srgbClr val="FFFF00"/>
              </a:solidFill>
              <a:latin typeface="Times New Roman"/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hr-HR" sz="2000" dirty="0">
                <a:solidFill>
                  <a:srgbClr val="FFFF00"/>
                </a:solidFill>
                <a:latin typeface="Times New Roman"/>
                <a:cs typeface="Calibri"/>
              </a:rPr>
              <a:t>n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aglo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nastupajuće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bolesti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mogu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biti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: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srčani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udar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moždani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udar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, pad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šećera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 u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krvi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napadaj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astme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konvulzije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alergijske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reakcije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...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87F43A4-5558-4ADE-A702-BC6AC8CAC4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0088" r="1" b="10228"/>
          <a:stretch/>
        </p:blipFill>
        <p:spPr>
          <a:xfrm>
            <a:off x="6493224" y="2069095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AC64F2-370E-4CC6-A1AA-7CE6414C88D9}"/>
              </a:ext>
            </a:extLst>
          </p:cNvPr>
          <p:cNvSpPr txBox="1"/>
          <p:nvPr/>
        </p:nvSpPr>
        <p:spPr>
          <a:xfrm>
            <a:off x="9870531" y="6657945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D5F3AC-DF89-4C2A-9F2C-4C24678724B6}"/>
              </a:ext>
            </a:extLst>
          </p:cNvPr>
          <p:cNvSpPr txBox="1"/>
          <p:nvPr/>
        </p:nvSpPr>
        <p:spPr>
          <a:xfrm>
            <a:off x="9870533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3910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d First Aid Cross Free Stock Photo - Public Domain Pictures">
            <a:extLst>
              <a:ext uri="{FF2B5EF4-FFF2-40B4-BE49-F238E27FC236}">
                <a16:creationId xmlns:a16="http://schemas.microsoft.com/office/drawing/2014/main" id="{DD1EAA5E-0D6D-4957-8A82-993C1F4C0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15" r="-1" b="2437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A4206507-76F5-4316-AAF5-4EAFEE5EB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3BC2B61-D77E-45AB-8722-15BC6A7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13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90C04F1-CF7F-49EF-BE4B-E22A53556F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418" r="5940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4756AD-AB8D-4267-A876-52234D80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3703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SRČANI UDAR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42609-9DA3-4A63-A4A0-65128344B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2219785"/>
            <a:ext cx="6139543" cy="3957178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SRČANI UDAR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nastaje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 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kada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je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prekinut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protok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krvi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kroz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srčane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krvne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žile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rgbClr val="FFFF00"/>
                </a:solidFill>
                <a:latin typeface="Times New Roman"/>
                <a:cs typeface="Calibri"/>
              </a:rPr>
              <a:t>s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rčani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udar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obično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se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događa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kada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ugrušak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blokira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 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protok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 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krvi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kroz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srčane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krvne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žile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rgbClr val="FFFF00"/>
                </a:solidFill>
                <a:latin typeface="Times New Roman"/>
                <a:cs typeface="Calibri"/>
              </a:rPr>
              <a:t>č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esta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posljedica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srčanog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udara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-&gt;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smrtni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ishod</a:t>
            </a:r>
            <a:endParaRPr lang="en-US" sz="2000" b="1" dirty="0">
              <a:solidFill>
                <a:srgbClr val="FFFF00"/>
              </a:solidFill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rgbClr val="FFFF00"/>
                </a:solidFill>
                <a:latin typeface="Times New Roman"/>
                <a:cs typeface="Calibri"/>
              </a:rPr>
              <a:t>v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ažno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je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prepoznati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 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moguće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simptome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/>
                <a:cs typeface="Calibri"/>
              </a:rPr>
              <a:t>i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znakove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srčanog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/>
                <a:cs typeface="Calibri"/>
              </a:rPr>
              <a:t>udara</a:t>
            </a:r>
            <a:endParaRPr lang="en-US" sz="2000" b="1" dirty="0">
              <a:solidFill>
                <a:srgbClr val="FFFF00"/>
              </a:solidFill>
              <a:latin typeface="Times New Roman"/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176B8A4-53E9-4214-BD11-B0B84CB4E9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" b="9142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7A165-201F-4BC0-B421-510E82A34BA3}"/>
              </a:ext>
            </a:extLst>
          </p:cNvPr>
          <p:cNvSpPr txBox="1"/>
          <p:nvPr/>
        </p:nvSpPr>
        <p:spPr>
          <a:xfrm>
            <a:off x="6116025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ACE6D-C4E9-45B0-9CA6-9F0661D483E9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71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2B4D3C65-185A-4B82-918B-7974110B4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8907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0C9A8C-48EF-4649-A84A-880809FE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9" y="1671570"/>
            <a:ext cx="5526532" cy="4072044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MOGUĆI SIMPTOMI I ZNAKOVI SRČANOG UDARA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C9553-6153-43C2-A611-5450B638E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3461" y="1671566"/>
            <a:ext cx="5363386" cy="40720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j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ako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stezanje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i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bol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u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prsištu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, </a:t>
            </a:r>
            <a:r>
              <a:rPr lang="hr-H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o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sjećaj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težine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  <a:p>
            <a:r>
              <a:rPr lang="hr-H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p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oja</a:t>
            </a:r>
            <a:r>
              <a:rPr lang="hr-H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č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ano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znojenje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 </a:t>
            </a:r>
          </a:p>
          <a:p>
            <a:r>
              <a:rPr lang="hr-H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v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rtoglavica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hr-H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i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omaglica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  <a:p>
            <a:r>
              <a:rPr lang="hr-H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m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učnina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hr-H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i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žgaravica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  <a:p>
            <a:r>
              <a:rPr lang="hr-H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s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trah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od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smrti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  <a:p>
            <a:r>
              <a:rPr lang="hr-H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b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lijeda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i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hladna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koža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,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plavičaste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usne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  <a:p>
            <a:r>
              <a:rPr lang="hr-H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u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mor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i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slabost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  <a:p>
            <a:r>
              <a:rPr lang="hr-H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b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rz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, slab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i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nepravilan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puls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  <a:p>
            <a:r>
              <a:rPr lang="hr-H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u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mor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hr-H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i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sabost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  <a:p>
            <a:endParaRPr lang="en-US" sz="2000" dirty="0">
              <a:solidFill>
                <a:srgbClr val="FFFFFF"/>
              </a:solidFill>
              <a:cs typeface="Calibri"/>
            </a:endParaRPr>
          </a:p>
          <a:p>
            <a:endParaRPr lang="en-US" sz="200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E1F7815-89B2-448E-8524-D1BD0EF5C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5867400" y="-7089356"/>
            <a:ext cx="2743200" cy="3510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34F9BE-27DC-48C1-8168-4D9C1741A64B}"/>
              </a:ext>
            </a:extLst>
          </p:cNvPr>
          <p:cNvSpPr txBox="1"/>
          <p:nvPr/>
        </p:nvSpPr>
        <p:spPr>
          <a:xfrm>
            <a:off x="121508" y="6451343"/>
            <a:ext cx="2743200" cy="317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dirty="0">
                <a:hlinkClick r:id="rId5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/>
              </a:rPr>
              <a:t>CC BY-NC-ND</a:t>
            </a:r>
            <a:r>
              <a:rPr lang="en-US" sz="9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88F3A-5A04-4077-9BF8-471AFC13AAFE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05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8B068B58-6F94-4AFF-A8A7-18573884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3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5B028C-7535-45E5-9D2C-32C50D0E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50C51-849A-4C47-8E87-40A067C2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34" y="900622"/>
            <a:ext cx="5386722" cy="1893524"/>
          </a:xfrm>
        </p:spPr>
        <p:txBody>
          <a:bodyPr anchor="b">
            <a:normAutofit/>
          </a:bodyPr>
          <a:lstStyle/>
          <a:p>
            <a:r>
              <a:rPr lang="en-US" sz="4100" b="1" dirty="0">
                <a:cs typeface="Calibri Light"/>
              </a:rPr>
              <a:t>POSTUPAK PRVE POMOĆI KOD SRČANOG UDARA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708E4-7842-466A-BC2C-172BC7D0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40" y="2965593"/>
            <a:ext cx="5386722" cy="2941544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hr-HR" sz="1800" dirty="0">
                <a:cs typeface="Calibri"/>
              </a:rPr>
              <a:t>p</a:t>
            </a:r>
            <a:r>
              <a:rPr lang="en-US" sz="1800" dirty="0" err="1">
                <a:cs typeface="Calibri"/>
              </a:rPr>
              <a:t>ozvati</a:t>
            </a:r>
            <a:r>
              <a:rPr lang="en-US" sz="1800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hitnu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medicinsku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službu</a:t>
            </a:r>
            <a:r>
              <a:rPr lang="en-US" sz="1800" b="1" dirty="0">
                <a:cs typeface="Calibri"/>
              </a:rPr>
              <a:t> </a:t>
            </a:r>
          </a:p>
          <a:p>
            <a:r>
              <a:rPr lang="hr-HR" sz="1800" dirty="0">
                <a:cs typeface="Calibri"/>
              </a:rPr>
              <a:t>u</a:t>
            </a:r>
            <a:r>
              <a:rPr lang="en-US" sz="1800" dirty="0" err="1">
                <a:cs typeface="Calibri"/>
              </a:rPr>
              <a:t>nesrećenu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osobu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staviti</a:t>
            </a:r>
            <a:r>
              <a:rPr lang="en-US" sz="1800" b="1" dirty="0">
                <a:cs typeface="Calibri"/>
              </a:rPr>
              <a:t> u </a:t>
            </a:r>
            <a:r>
              <a:rPr lang="en-US" sz="1800" b="1" dirty="0" err="1">
                <a:cs typeface="Calibri"/>
              </a:rPr>
              <a:t>polusjedeći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položaj</a:t>
            </a:r>
            <a:endParaRPr lang="en-US" sz="1800" b="1" dirty="0">
              <a:cs typeface="Calibri"/>
            </a:endParaRPr>
          </a:p>
          <a:p>
            <a:r>
              <a:rPr lang="hr-HR" sz="1800" b="1" dirty="0">
                <a:cs typeface="Calibri"/>
              </a:rPr>
              <a:t>o</a:t>
            </a:r>
            <a:r>
              <a:rPr lang="en-US" sz="1800" b="1" dirty="0" err="1">
                <a:cs typeface="Calibri"/>
              </a:rPr>
              <a:t>sigurati</a:t>
            </a:r>
            <a:r>
              <a:rPr lang="en-US" sz="1800" b="1" dirty="0">
                <a:cs typeface="Calibri"/>
              </a:rPr>
              <a:t> </a:t>
            </a:r>
            <a:r>
              <a:rPr lang="en-US" sz="1800" b="1" dirty="0" err="1">
                <a:cs typeface="Calibri"/>
              </a:rPr>
              <a:t>dovoljno</a:t>
            </a:r>
            <a:r>
              <a:rPr lang="en-US" sz="1800" b="1" dirty="0">
                <a:cs typeface="Calibri"/>
              </a:rPr>
              <a:t> </a:t>
            </a:r>
            <a:r>
              <a:rPr lang="en-US" sz="1800" b="1" dirty="0" err="1">
                <a:cs typeface="Calibri"/>
              </a:rPr>
              <a:t>svježeg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zraka</a:t>
            </a:r>
            <a:endParaRPr lang="en-US" sz="1800" b="1" dirty="0">
              <a:cs typeface="Calibri"/>
            </a:endParaRPr>
          </a:p>
          <a:p>
            <a:r>
              <a:rPr lang="hr-HR" sz="1800" dirty="0">
                <a:cs typeface="Calibri"/>
              </a:rPr>
              <a:t>a</a:t>
            </a:r>
            <a:r>
              <a:rPr lang="en-US" sz="1800" dirty="0">
                <a:cs typeface="Calibri"/>
              </a:rPr>
              <a:t>ko </a:t>
            </a:r>
            <a:r>
              <a:rPr lang="en-US" sz="1800" dirty="0" err="1">
                <a:cs typeface="Calibri"/>
              </a:rPr>
              <a:t>osoba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izgubi</a:t>
            </a:r>
            <a:r>
              <a:rPr lang="en-US" sz="1800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svijest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</a:t>
            </a:r>
            <a:r>
              <a:rPr lang="en-US" sz="1800" dirty="0">
                <a:cs typeface="Calibri"/>
              </a:rPr>
              <a:t> </a:t>
            </a:r>
            <a:r>
              <a:rPr lang="en-US" sz="1800" b="1" dirty="0">
                <a:cs typeface="Calibri"/>
              </a:rPr>
              <a:t>ne </a:t>
            </a:r>
            <a:r>
              <a:rPr lang="en-US" sz="1800" b="1" dirty="0" err="1">
                <a:cs typeface="Calibri"/>
              </a:rPr>
              <a:t>diše</a:t>
            </a:r>
            <a:r>
              <a:rPr lang="en-US" sz="1800" b="1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ili</a:t>
            </a:r>
            <a:r>
              <a:rPr lang="en-US" sz="1800" b="1" dirty="0">
                <a:cs typeface="Calibri"/>
              </a:rPr>
              <a:t> ne </a:t>
            </a:r>
            <a:r>
              <a:rPr lang="en-US" sz="1800" b="1" dirty="0" err="1">
                <a:cs typeface="Calibri"/>
              </a:rPr>
              <a:t>diše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normalno</a:t>
            </a:r>
            <a:r>
              <a:rPr lang="en-US" sz="1800" b="1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potrebno</a:t>
            </a:r>
            <a:r>
              <a:rPr lang="en-US" sz="1800" dirty="0">
                <a:cs typeface="Calibri"/>
              </a:rPr>
              <a:t> je </a:t>
            </a:r>
            <a:r>
              <a:rPr lang="en-US" sz="1800" dirty="0" err="1">
                <a:cs typeface="Calibri"/>
              </a:rPr>
              <a:t>započeti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oživljavanje</a:t>
            </a:r>
            <a:endParaRPr lang="en-US" sz="1800" b="1" dirty="0">
              <a:cs typeface="Calibri"/>
            </a:endParaRPr>
          </a:p>
          <a:p>
            <a:r>
              <a:rPr lang="hr-HR" sz="1800" b="1" dirty="0">
                <a:cs typeface="Calibri"/>
              </a:rPr>
              <a:t>o</a:t>
            </a:r>
            <a:r>
              <a:rPr lang="en-US" sz="1800" b="1" dirty="0" err="1">
                <a:cs typeface="Calibri"/>
              </a:rPr>
              <a:t>stati</a:t>
            </a:r>
            <a:r>
              <a:rPr lang="en-US" sz="1800" b="1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uz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unesrećenu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osobu</a:t>
            </a:r>
            <a:r>
              <a:rPr lang="en-US" sz="1800" b="1" dirty="0">
                <a:cs typeface="Calibri"/>
              </a:rPr>
              <a:t>, </a:t>
            </a:r>
            <a:r>
              <a:rPr lang="en-US" sz="1800" b="1" dirty="0" err="1">
                <a:cs typeface="Calibri"/>
              </a:rPr>
              <a:t>zaštititi</a:t>
            </a:r>
            <a:r>
              <a:rPr lang="en-US" sz="1800" b="1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ju</a:t>
            </a:r>
            <a:r>
              <a:rPr lang="en-US" sz="1800" dirty="0">
                <a:cs typeface="Calibri"/>
              </a:rPr>
              <a:t> od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hladnoće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ili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vrućine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i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pratiti</a:t>
            </a:r>
            <a:r>
              <a:rPr lang="en-US" sz="1800" b="1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njeno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stanje</a:t>
            </a:r>
            <a:r>
              <a:rPr lang="en-US" sz="1800" b="1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do </a:t>
            </a:r>
            <a:r>
              <a:rPr lang="en-US" sz="1800" dirty="0" err="1">
                <a:cs typeface="Calibri"/>
              </a:rPr>
              <a:t>dolaska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hitne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pomoći</a:t>
            </a:r>
            <a:endParaRPr lang="en-US" sz="1800" b="1" dirty="0">
              <a:cs typeface="Calibri"/>
            </a:endParaRPr>
          </a:p>
        </p:txBody>
      </p:sp>
      <p:pic>
        <p:nvPicPr>
          <p:cNvPr id="4" name="Picture 4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1C0D67AC-44D2-45EF-A99B-CEAFBD7FA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16" r="25616" b="1"/>
          <a:stretch/>
        </p:blipFill>
        <p:spPr>
          <a:xfrm>
            <a:off x="6575741" y="895610"/>
            <a:ext cx="489057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5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9B207-96C5-4FEA-8652-8BEDAD28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53" y="365125"/>
            <a:ext cx="5585664" cy="1807305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MOŽDANI UDAR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9A19-ABAA-4FAA-83B8-4DA6F2E33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3" y="2333297"/>
            <a:ext cx="5290457" cy="3843666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cs typeface="Calibri"/>
              </a:rPr>
              <a:t>MOŽDANI UDAR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nastaje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tijekom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naglog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prekida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protoka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krvi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kroz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krvne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žile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uslijed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naglog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začepljenja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ili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puknuća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krvne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žile</a:t>
            </a:r>
            <a:r>
              <a:rPr lang="en-US" sz="2000" dirty="0">
                <a:cs typeface="Calibri"/>
              </a:rPr>
              <a:t> u </a:t>
            </a:r>
            <a:r>
              <a:rPr lang="en-US" sz="2000" dirty="0" err="1">
                <a:cs typeface="Calibri"/>
              </a:rPr>
              <a:t>mozgu</a:t>
            </a:r>
            <a:endParaRPr lang="en-US" sz="2000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jedan</a:t>
            </a:r>
            <a:r>
              <a:rPr lang="en-US" sz="2000" dirty="0">
                <a:cs typeface="Calibri"/>
              </a:rPr>
              <a:t> je od </a:t>
            </a:r>
            <a:r>
              <a:rPr lang="en-US" sz="2000" dirty="0" err="1">
                <a:cs typeface="Calibri"/>
              </a:rPr>
              <a:t>najčešćih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uzroka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smrti</a:t>
            </a:r>
            <a:endParaRPr lang="en-US" sz="2000" dirty="0"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česta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posljedica</a:t>
            </a:r>
            <a:r>
              <a:rPr lang="en-US" sz="2000" dirty="0">
                <a:cs typeface="Calibri"/>
              </a:rPr>
              <a:t>-&gt; </a:t>
            </a:r>
            <a:r>
              <a:rPr lang="en-US" sz="2000" dirty="0" err="1">
                <a:cs typeface="Calibri"/>
              </a:rPr>
              <a:t>neki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oblik</a:t>
            </a:r>
            <a:r>
              <a:rPr lang="en-US" sz="2000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trajne</a:t>
            </a:r>
            <a:r>
              <a:rPr lang="en-US" sz="2000" b="1" dirty="0">
                <a:cs typeface="Calibri"/>
              </a:rPr>
              <a:t> </a:t>
            </a:r>
            <a:r>
              <a:rPr lang="en-US" sz="2000" b="1" dirty="0" err="1">
                <a:cs typeface="Calibri"/>
              </a:rPr>
              <a:t>invalidnosti</a:t>
            </a:r>
            <a:endParaRPr lang="en-US" sz="2000" b="1" dirty="0">
              <a:cs typeface="Calibri"/>
            </a:endParaRPr>
          </a:p>
          <a:p>
            <a:endParaRPr lang="en-US" sz="2000" b="1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AE9BAE-590C-4D41-9A15-9B2881384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6" r="458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469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DB7C0-4F23-4152-ABB1-3C333EB58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80" y="652707"/>
            <a:ext cx="6372807" cy="1521326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MOGUĆI ZNAKOVI I SIMPTOMI MOŽDANOG UDARA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F85C1-1EE6-49D0-8FFB-AFA5631EB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75" y="2304818"/>
            <a:ext cx="5453809" cy="403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m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lohavost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lica</a:t>
            </a:r>
            <a:endParaRPr lang="en-US" sz="2400" dirty="0">
              <a:solidFill>
                <a:schemeClr val="bg1">
                  <a:alpha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  <a:p>
            <a:r>
              <a:rPr lang="hr-HR" sz="24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s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labost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u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rukama</a:t>
            </a:r>
            <a:endParaRPr lang="en-US" sz="2400" dirty="0">
              <a:solidFill>
                <a:schemeClr val="bg1">
                  <a:alpha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  <a:p>
            <a:r>
              <a:rPr lang="hr-HR" sz="24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g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ovorne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poteškoće</a:t>
            </a:r>
            <a:endParaRPr lang="en-US" sz="2400" dirty="0">
              <a:solidFill>
                <a:schemeClr val="bg1">
                  <a:alpha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  <a:p>
            <a:r>
              <a:rPr lang="hr-HR" sz="24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i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znenadna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slabost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ili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utrnulost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lica</a:t>
            </a:r>
            <a:endParaRPr lang="en-US" sz="2400" dirty="0">
              <a:solidFill>
                <a:schemeClr val="bg1">
                  <a:alpha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  <a:p>
            <a:r>
              <a:rPr lang="hr-HR" sz="24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z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bunjenost</a:t>
            </a:r>
            <a:endParaRPr lang="en-US" sz="2400" dirty="0">
              <a:solidFill>
                <a:schemeClr val="bg1">
                  <a:alpha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  <a:p>
            <a:r>
              <a:rPr lang="hr-HR" sz="24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v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rtoglavica</a:t>
            </a:r>
            <a:endParaRPr lang="en-US" sz="2400" dirty="0">
              <a:solidFill>
                <a:schemeClr val="bg1">
                  <a:alpha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  <a:p>
            <a:r>
              <a:rPr lang="hr-HR" sz="24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i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znenadna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glavobolja</a:t>
            </a:r>
            <a:endParaRPr lang="en-US" sz="2400" dirty="0">
              <a:solidFill>
                <a:schemeClr val="bg1">
                  <a:alpha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  <a:p>
            <a:r>
              <a:rPr lang="hr-HR" sz="24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g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ubitak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svijesti</a:t>
            </a:r>
            <a:endParaRPr lang="en-US" sz="2400" dirty="0">
              <a:solidFill>
                <a:schemeClr val="bg1">
                  <a:alpha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Calibri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B1EF491-FC84-44BF-BFC0-2EA4842D1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4803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26" name="Group 26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8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355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C78C3-A1B3-48EF-B0C7-0470AA84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21" y="365125"/>
            <a:ext cx="4681340" cy="1938076"/>
          </a:xfrm>
        </p:spPr>
        <p:txBody>
          <a:bodyPr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 Light"/>
              </a:rPr>
              <a:t>POSTUPAK PRVE POMOĆI KOD MOŽDANOG UDARA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CC3B5-E3CF-467D-B705-CFDCCF32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21" y="2566564"/>
            <a:ext cx="4933267" cy="4058171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hr-HR" sz="1400" dirty="0">
                <a:latin typeface="Times New Roman"/>
                <a:cs typeface="Calibri"/>
              </a:rPr>
              <a:t>p</a:t>
            </a:r>
            <a:r>
              <a:rPr lang="en-US" sz="1400" dirty="0" err="1">
                <a:latin typeface="Times New Roman"/>
                <a:cs typeface="Calibri"/>
              </a:rPr>
              <a:t>rovjeriti</a:t>
            </a:r>
            <a:r>
              <a:rPr lang="en-US" sz="1400" dirty="0">
                <a:latin typeface="Times New Roman"/>
                <a:cs typeface="Calibri"/>
              </a:rPr>
              <a:t> je li </a:t>
            </a:r>
            <a:r>
              <a:rPr lang="en-US" sz="1400" dirty="0" err="1">
                <a:latin typeface="Times New Roman"/>
                <a:cs typeface="Calibri"/>
              </a:rPr>
              <a:t>riječ</a:t>
            </a:r>
            <a:r>
              <a:rPr lang="en-US" sz="1400" dirty="0">
                <a:latin typeface="Times New Roman"/>
                <a:cs typeface="Calibri"/>
              </a:rPr>
              <a:t> o </a:t>
            </a:r>
            <a:r>
              <a:rPr lang="en-US" sz="1400" b="1" dirty="0" err="1">
                <a:latin typeface="Times New Roman"/>
                <a:cs typeface="Calibri"/>
              </a:rPr>
              <a:t>moždanom</a:t>
            </a:r>
            <a:r>
              <a:rPr lang="en-US" sz="1400" b="1" dirty="0">
                <a:latin typeface="Times New Roman"/>
                <a:cs typeface="Calibri"/>
              </a:rPr>
              <a:t> </a:t>
            </a:r>
            <a:r>
              <a:rPr lang="en-US" sz="1400" b="1" dirty="0" err="1">
                <a:latin typeface="Times New Roman"/>
                <a:cs typeface="Calibri"/>
              </a:rPr>
              <a:t>udaru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primjenjujući</a:t>
            </a:r>
            <a:r>
              <a:rPr lang="en-US" sz="1400" dirty="0">
                <a:latin typeface="Times New Roman"/>
                <a:cs typeface="Calibri"/>
              </a:rPr>
              <a:t> test </a:t>
            </a:r>
            <a:r>
              <a:rPr lang="en-US" sz="1400" b="1" dirty="0">
                <a:latin typeface="Times New Roman"/>
                <a:cs typeface="Calibri"/>
              </a:rPr>
              <a:t>FAST </a:t>
            </a:r>
            <a:endParaRPr lang="en-US" dirty="0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hr-HR" sz="1400" b="1" dirty="0">
                <a:latin typeface="Times New Roman"/>
                <a:cs typeface="Calibri"/>
              </a:rPr>
              <a:t>p</a:t>
            </a:r>
            <a:r>
              <a:rPr lang="en-US" sz="1400" b="1" dirty="0" err="1">
                <a:latin typeface="Times New Roman"/>
                <a:cs typeface="Calibri"/>
              </a:rPr>
              <a:t>ozvati</a:t>
            </a:r>
            <a:r>
              <a:rPr lang="en-US" sz="1400" b="1" dirty="0">
                <a:latin typeface="Times New Roman"/>
                <a:cs typeface="Calibri"/>
              </a:rPr>
              <a:t> </a:t>
            </a:r>
            <a:r>
              <a:rPr lang="en-US" sz="1400" b="1" dirty="0" err="1">
                <a:latin typeface="Times New Roman"/>
                <a:cs typeface="Calibri"/>
              </a:rPr>
              <a:t>hitnu</a:t>
            </a:r>
            <a:r>
              <a:rPr lang="en-US" sz="1400" b="1" dirty="0">
                <a:latin typeface="Times New Roman"/>
                <a:cs typeface="Calibri"/>
              </a:rPr>
              <a:t> </a:t>
            </a:r>
            <a:r>
              <a:rPr lang="en-US" sz="1400" b="1" dirty="0" err="1">
                <a:latin typeface="Times New Roman"/>
                <a:cs typeface="Calibri"/>
              </a:rPr>
              <a:t>medicinsku</a:t>
            </a:r>
            <a:r>
              <a:rPr lang="en-US" sz="1400" b="1" dirty="0">
                <a:latin typeface="Times New Roman"/>
                <a:cs typeface="Calibri"/>
              </a:rPr>
              <a:t> </a:t>
            </a:r>
            <a:r>
              <a:rPr lang="en-US" sz="1400" b="1" dirty="0" err="1">
                <a:latin typeface="Times New Roman"/>
                <a:cs typeface="Calibri"/>
              </a:rPr>
              <a:t>službu</a:t>
            </a:r>
            <a:endParaRPr lang="en-US" sz="1400" b="1" dirty="0"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hr-HR" sz="1400" dirty="0">
                <a:latin typeface="Times New Roman"/>
                <a:cs typeface="Calibri"/>
              </a:rPr>
              <a:t>u</a:t>
            </a:r>
            <a:r>
              <a:rPr lang="en-US" sz="1400" dirty="0" err="1">
                <a:latin typeface="Times New Roman"/>
                <a:cs typeface="Calibri"/>
              </a:rPr>
              <a:t>nesrećenu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osobu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dirty="0" err="1">
                <a:latin typeface="Times New Roman"/>
                <a:cs typeface="Calibri"/>
              </a:rPr>
              <a:t>staviti</a:t>
            </a:r>
            <a:r>
              <a:rPr lang="en-US" sz="1400" dirty="0">
                <a:latin typeface="Times New Roman"/>
                <a:cs typeface="Calibri"/>
              </a:rPr>
              <a:t> u </a:t>
            </a:r>
            <a:r>
              <a:rPr lang="en-US" sz="1400" b="1" dirty="0" err="1">
                <a:latin typeface="Times New Roman"/>
                <a:cs typeface="Calibri"/>
              </a:rPr>
              <a:t>udoban</a:t>
            </a:r>
            <a:r>
              <a:rPr lang="en-US" sz="1400" b="1" dirty="0">
                <a:latin typeface="Times New Roman"/>
                <a:cs typeface="Calibri"/>
              </a:rPr>
              <a:t> </a:t>
            </a:r>
            <a:r>
              <a:rPr lang="en-US" sz="1400" b="1" dirty="0" err="1">
                <a:latin typeface="Times New Roman"/>
                <a:cs typeface="Calibri"/>
              </a:rPr>
              <a:t>ležeći</a:t>
            </a:r>
            <a:r>
              <a:rPr lang="en-US" sz="1400" b="1" dirty="0">
                <a:latin typeface="Times New Roman"/>
                <a:cs typeface="Calibri"/>
              </a:rPr>
              <a:t> </a:t>
            </a:r>
            <a:r>
              <a:rPr lang="en-US" sz="1400" b="1" dirty="0" err="1">
                <a:latin typeface="Times New Roman"/>
                <a:cs typeface="Calibri"/>
              </a:rPr>
              <a:t>položaj</a:t>
            </a:r>
            <a:r>
              <a:rPr lang="en-US" sz="1400" dirty="0">
                <a:latin typeface="Times New Roman"/>
                <a:cs typeface="Calibri"/>
              </a:rPr>
              <a:t> s</a:t>
            </a:r>
            <a:r>
              <a:rPr lang="en-US" sz="1400" b="1" dirty="0">
                <a:latin typeface="Times New Roman"/>
                <a:cs typeface="Calibri"/>
              </a:rPr>
              <a:t> </a:t>
            </a:r>
            <a:r>
              <a:rPr lang="en-US" sz="1400" b="1" dirty="0" err="1">
                <a:latin typeface="Times New Roman"/>
                <a:cs typeface="Calibri"/>
              </a:rPr>
              <a:t>podignutim</a:t>
            </a:r>
            <a:r>
              <a:rPr lang="en-US" sz="1400" b="1" dirty="0">
                <a:latin typeface="Times New Roman"/>
                <a:cs typeface="Calibri"/>
              </a:rPr>
              <a:t> </a:t>
            </a:r>
            <a:r>
              <a:rPr lang="en-US" sz="1400" b="1" dirty="0" err="1">
                <a:latin typeface="Times New Roman"/>
                <a:cs typeface="Calibri"/>
              </a:rPr>
              <a:t>ramenima</a:t>
            </a:r>
            <a:r>
              <a:rPr lang="en-US" sz="1400" b="1" dirty="0">
                <a:latin typeface="Times New Roman"/>
                <a:cs typeface="Calibri"/>
              </a:rPr>
              <a:t> </a:t>
            </a:r>
            <a:r>
              <a:rPr lang="en-US" sz="1400" b="1" dirty="0" err="1">
                <a:latin typeface="Times New Roman"/>
                <a:cs typeface="Calibri"/>
              </a:rPr>
              <a:t>i</a:t>
            </a:r>
            <a:r>
              <a:rPr lang="en-US" sz="1400" dirty="0">
                <a:latin typeface="Times New Roman"/>
                <a:cs typeface="Calibri"/>
              </a:rPr>
              <a:t> </a:t>
            </a:r>
            <a:r>
              <a:rPr lang="en-US" sz="1400" b="1" dirty="0" err="1">
                <a:latin typeface="Times New Roman"/>
                <a:cs typeface="Calibri"/>
              </a:rPr>
              <a:t>glavom</a:t>
            </a:r>
            <a:endParaRPr lang="en-US" sz="1400" b="1" dirty="0">
              <a:latin typeface="Times New Roman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hr-HR" sz="1400" b="1" dirty="0">
                <a:latin typeface="Times New Roman"/>
                <a:ea typeface="+mn-lt"/>
                <a:cs typeface="+mn-lt"/>
              </a:rPr>
              <a:t>o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sigurati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dovoljno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svježeg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zraka</a:t>
            </a:r>
            <a:endParaRPr lang="en-US" sz="1400" b="1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hr-HR" sz="1400" dirty="0">
                <a:latin typeface="Times New Roman"/>
                <a:ea typeface="+mn-lt"/>
                <a:cs typeface="+mn-lt"/>
              </a:rPr>
              <a:t>os</a:t>
            </a:r>
            <a:r>
              <a:rPr lang="en-US" sz="1400" dirty="0">
                <a:latin typeface="Times New Roman"/>
                <a:ea typeface="+mn-lt"/>
                <a:cs typeface="+mn-lt"/>
              </a:rPr>
              <a:t>obi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 ne 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davati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latin typeface="Times New Roman"/>
                <a:ea typeface="+mn-lt"/>
                <a:cs typeface="+mn-lt"/>
              </a:rPr>
              <a:t>ništa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na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usta</a:t>
            </a:r>
            <a:r>
              <a:rPr lang="en-US" sz="1400" dirty="0"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latin typeface="Times New Roman"/>
                <a:ea typeface="+mn-lt"/>
                <a:cs typeface="+mn-lt"/>
              </a:rPr>
              <a:t>jer</a:t>
            </a:r>
            <a:r>
              <a:rPr lang="en-US" sz="1400" dirty="0"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latin typeface="Times New Roman"/>
                <a:ea typeface="+mn-lt"/>
                <a:cs typeface="+mn-lt"/>
              </a:rPr>
              <a:t>će</a:t>
            </a:r>
            <a:r>
              <a:rPr lang="en-US" sz="1400" dirty="0"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latin typeface="Times New Roman"/>
                <a:ea typeface="+mn-lt"/>
                <a:cs typeface="+mn-lt"/>
              </a:rPr>
              <a:t>možda</a:t>
            </a:r>
            <a:r>
              <a:rPr lang="en-US" sz="1400" dirty="0">
                <a:latin typeface="Times New Roman"/>
                <a:ea typeface="+mn-lt"/>
                <a:cs typeface="+mn-lt"/>
              </a:rPr>
              <a:t> 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teže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1400" dirty="0" err="1">
                <a:latin typeface="Times New Roman"/>
                <a:ea typeface="+mn-lt"/>
                <a:cs typeface="+mn-lt"/>
              </a:rPr>
              <a:t>gutati</a:t>
            </a:r>
            <a:endParaRPr lang="en-US" sz="1400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hr-HR" sz="1400" dirty="0">
                <a:latin typeface="Times New Roman"/>
                <a:ea typeface="+mn-lt"/>
                <a:cs typeface="+mn-lt"/>
              </a:rPr>
              <a:t>a</a:t>
            </a:r>
            <a:r>
              <a:rPr lang="en-US" sz="1400" dirty="0">
                <a:latin typeface="Times New Roman"/>
                <a:ea typeface="+mn-lt"/>
                <a:cs typeface="+mn-lt"/>
              </a:rPr>
              <a:t>ko </a:t>
            </a:r>
            <a:r>
              <a:rPr lang="en-US" sz="1400" dirty="0" err="1">
                <a:latin typeface="Times New Roman"/>
                <a:ea typeface="+mn-lt"/>
                <a:cs typeface="+mn-lt"/>
              </a:rPr>
              <a:t>osoba</a:t>
            </a:r>
            <a:r>
              <a:rPr lang="en-US" sz="1400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dirty="0" err="1">
                <a:latin typeface="Times New Roman"/>
                <a:ea typeface="+mn-lt"/>
                <a:cs typeface="+mn-lt"/>
              </a:rPr>
              <a:t>izgubi</a:t>
            </a:r>
            <a:r>
              <a:rPr lang="en-US" sz="1400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svijest</a:t>
            </a:r>
            <a:r>
              <a:rPr lang="en-US" sz="1400" dirty="0">
                <a:latin typeface="Times New Roman"/>
                <a:ea typeface="+mn-lt"/>
                <a:cs typeface="+mn-lt"/>
              </a:rPr>
              <a:t> </a:t>
            </a:r>
            <a:r>
              <a:rPr lang="hr-HR" sz="1400" dirty="0">
                <a:latin typeface="Times New Roman"/>
                <a:ea typeface="+mn-lt"/>
                <a:cs typeface="+mn-lt"/>
              </a:rPr>
              <a:t>i</a:t>
            </a:r>
            <a:r>
              <a:rPr lang="en-US" sz="1400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ne 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diše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dirty="0" err="1">
                <a:latin typeface="Times New Roman"/>
                <a:ea typeface="+mn-lt"/>
                <a:cs typeface="+mn-lt"/>
              </a:rPr>
              <a:t>ili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ne 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diše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normalno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, </a:t>
            </a:r>
            <a:r>
              <a:rPr lang="en-US" sz="1400" dirty="0" err="1">
                <a:latin typeface="Times New Roman"/>
                <a:ea typeface="+mn-lt"/>
                <a:cs typeface="+mn-lt"/>
              </a:rPr>
              <a:t>potrebno</a:t>
            </a:r>
            <a:r>
              <a:rPr lang="en-US" sz="1400" dirty="0">
                <a:latin typeface="Times New Roman"/>
                <a:ea typeface="+mn-lt"/>
                <a:cs typeface="+mn-lt"/>
              </a:rPr>
              <a:t> je </a:t>
            </a:r>
            <a:r>
              <a:rPr lang="en-US" sz="1400" dirty="0" err="1">
                <a:latin typeface="Times New Roman"/>
                <a:ea typeface="+mn-lt"/>
                <a:cs typeface="+mn-lt"/>
              </a:rPr>
              <a:t>započeti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oživljavanje</a:t>
            </a:r>
            <a:endParaRPr lang="hr-HR" sz="1400" dirty="0" err="1">
              <a:latin typeface="Times New Roman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hr-HR" sz="1400" b="1" dirty="0">
                <a:latin typeface="Times New Roman"/>
                <a:ea typeface="+mn-lt"/>
                <a:cs typeface="+mn-lt"/>
              </a:rPr>
              <a:t>os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tati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dirty="0" err="1">
                <a:latin typeface="Times New Roman"/>
                <a:ea typeface="+mn-lt"/>
                <a:cs typeface="+mn-lt"/>
              </a:rPr>
              <a:t>uz</a:t>
            </a:r>
            <a:r>
              <a:rPr lang="en-US" sz="1400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dirty="0" err="1">
                <a:latin typeface="Times New Roman"/>
                <a:ea typeface="+mn-lt"/>
                <a:cs typeface="+mn-lt"/>
              </a:rPr>
              <a:t>unesrećenu</a:t>
            </a:r>
            <a:r>
              <a:rPr lang="en-US" sz="1400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dirty="0" err="1">
                <a:latin typeface="Times New Roman"/>
                <a:ea typeface="+mn-lt"/>
                <a:cs typeface="+mn-lt"/>
              </a:rPr>
              <a:t>osobu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, 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zaštititi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dirty="0" err="1">
                <a:latin typeface="Times New Roman"/>
                <a:ea typeface="+mn-lt"/>
                <a:cs typeface="+mn-lt"/>
              </a:rPr>
              <a:t>ju</a:t>
            </a:r>
            <a:r>
              <a:rPr lang="en-US" sz="1400" dirty="0">
                <a:latin typeface="Times New Roman"/>
                <a:ea typeface="+mn-lt"/>
                <a:cs typeface="+mn-lt"/>
              </a:rPr>
              <a:t> od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hladnoće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ili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vrućine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I 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pratiti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dirty="0" err="1">
                <a:latin typeface="Times New Roman"/>
                <a:ea typeface="+mn-lt"/>
                <a:cs typeface="+mn-lt"/>
              </a:rPr>
              <a:t>njeno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stanje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dirty="0">
                <a:latin typeface="Times New Roman"/>
                <a:ea typeface="+mn-lt"/>
                <a:cs typeface="+mn-lt"/>
              </a:rPr>
              <a:t>do </a:t>
            </a:r>
            <a:r>
              <a:rPr lang="en-US" sz="1400" dirty="0" err="1">
                <a:latin typeface="Times New Roman"/>
                <a:ea typeface="+mn-lt"/>
                <a:cs typeface="+mn-lt"/>
              </a:rPr>
              <a:t>dolaska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hitne</a:t>
            </a:r>
            <a:r>
              <a:rPr lang="en-US" sz="1400" b="1" dirty="0">
                <a:latin typeface="Times New Roman"/>
                <a:ea typeface="+mn-lt"/>
                <a:cs typeface="+mn-lt"/>
              </a:rPr>
              <a:t> </a:t>
            </a:r>
            <a:r>
              <a:rPr lang="en-US" sz="1400" b="1" dirty="0" err="1">
                <a:latin typeface="Times New Roman"/>
                <a:ea typeface="+mn-lt"/>
                <a:cs typeface="+mn-lt"/>
              </a:rPr>
              <a:t>pomoći</a:t>
            </a:r>
            <a:endParaRPr lang="en-US" sz="1400" dirty="0" err="1">
              <a:latin typeface="Times New Roman"/>
              <a:ea typeface="+mn-lt"/>
              <a:cs typeface="+mn-lt"/>
            </a:endParaRPr>
          </a:p>
          <a:p>
            <a:endParaRPr lang="en-US" sz="1300" b="1" dirty="0">
              <a:cs typeface="Calibri"/>
            </a:endParaRPr>
          </a:p>
          <a:p>
            <a:endParaRPr lang="en-US" sz="1300" b="1" dirty="0">
              <a:cs typeface="Calibri"/>
            </a:endParaRPr>
          </a:p>
          <a:p>
            <a:endParaRPr lang="en-US" sz="1300" b="1" dirty="0">
              <a:cs typeface="Calibri"/>
            </a:endParaRPr>
          </a:p>
        </p:txBody>
      </p:sp>
      <p:pic>
        <p:nvPicPr>
          <p:cNvPr id="4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B57F94C-7CC3-4CE4-B8E4-B1662CD8A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72" b="-1"/>
          <a:stretch/>
        </p:blipFill>
        <p:spPr>
          <a:xfrm>
            <a:off x="5208950" y="96473"/>
            <a:ext cx="6637229" cy="3364634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455F13-1DC3-4FD3-91D1-27EEC09F1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231"/>
          <a:stretch/>
        </p:blipFill>
        <p:spPr>
          <a:xfrm>
            <a:off x="5393094" y="3694372"/>
            <a:ext cx="6574642" cy="293036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678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3C9DBA5D-2E4A-4E12-B40C-B989C7D23E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CDBEA06-8B27-40C7-9525-326D16E0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6" y="1065862"/>
            <a:ext cx="3834119" cy="4726276"/>
          </a:xfrm>
        </p:spPr>
        <p:txBody>
          <a:bodyPr>
            <a:normAutofit/>
          </a:bodyPr>
          <a:lstStyle/>
          <a:p>
            <a:pPr algn="r"/>
            <a:r>
              <a:rPr lang="hr-H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PAD ŠEĆERA U KRVI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4D3A33-3D75-48B8-AC67-64417ABB7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PAD ŠEĆERA U KRVI </a:t>
            </a:r>
            <a:r>
              <a:rPr lang="hr-HR" sz="2000" dirty="0">
                <a:solidFill>
                  <a:srgbClr val="FFFF00"/>
                </a:solidFill>
                <a:latin typeface="Times New Roman"/>
                <a:cs typeface="Times New Roman"/>
              </a:rPr>
              <a:t>ili</a:t>
            </a:r>
            <a:r>
              <a:rPr lang="hr-HR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HIPOGLIKEMIJA </a:t>
            </a:r>
            <a:r>
              <a:rPr lang="hr-HR" sz="2000" dirty="0">
                <a:solidFill>
                  <a:srgbClr val="FFFF00"/>
                </a:solidFill>
                <a:latin typeface="Times New Roman"/>
                <a:cs typeface="Times New Roman"/>
              </a:rPr>
              <a:t>je stanje niske razine šećera u krvi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rgbClr val="FFFF00"/>
                </a:solidFill>
                <a:latin typeface="Times New Roman"/>
                <a:cs typeface="Times New Roman"/>
              </a:rPr>
              <a:t>najčešće se javlja kod osoba koje boluju od </a:t>
            </a:r>
            <a:r>
              <a:rPr lang="hr-HR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šećerne bolesti</a:t>
            </a: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rgbClr val="FFFF00"/>
                </a:solidFill>
                <a:latin typeface="Times New Roman"/>
                <a:cs typeface="Times New Roman"/>
              </a:rPr>
              <a:t>osobe koje boluju od šećerne bolesti često sa sobom nose svoj </a:t>
            </a:r>
            <a:r>
              <a:rPr lang="hr-HR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komplet </a:t>
            </a:r>
            <a:r>
              <a:rPr lang="hr-HR" sz="2000" dirty="0">
                <a:solidFill>
                  <a:srgbClr val="FFFF00"/>
                </a:solidFill>
                <a:latin typeface="Times New Roman"/>
                <a:cs typeface="Times New Roman"/>
              </a:rPr>
              <a:t>za</a:t>
            </a:r>
            <a:r>
              <a:rPr lang="hr-HR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kontrolu šećera</a:t>
            </a:r>
            <a:r>
              <a:rPr lang="hr-HR" sz="2000" dirty="0">
                <a:solidFill>
                  <a:srgbClr val="FFFF00"/>
                </a:solidFill>
                <a:latin typeface="Times New Roman"/>
                <a:cs typeface="Times New Roman"/>
              </a:rPr>
              <a:t>,</a:t>
            </a:r>
            <a:r>
              <a:rPr lang="hr-HR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inzulinske lijekove</a:t>
            </a:r>
            <a:r>
              <a:rPr lang="hr-HR" sz="2000" dirty="0">
                <a:solidFill>
                  <a:srgbClr val="FFFF00"/>
                </a:solidFill>
                <a:latin typeface="Times New Roman"/>
                <a:cs typeface="Times New Roman"/>
              </a:rPr>
              <a:t>,</a:t>
            </a:r>
            <a:r>
              <a:rPr lang="hr-HR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slatkiše </a:t>
            </a:r>
            <a:r>
              <a:rPr lang="hr-HR" sz="2000" dirty="0">
                <a:solidFill>
                  <a:srgbClr val="FFFF00"/>
                </a:solidFill>
                <a:latin typeface="Times New Roman"/>
                <a:cs typeface="Times New Roman"/>
              </a:rPr>
              <a:t>ili</a:t>
            </a:r>
            <a:r>
              <a:rPr lang="hr-HR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 glukozni gel</a:t>
            </a:r>
          </a:p>
        </p:txBody>
      </p:sp>
    </p:spTree>
    <p:extLst>
      <p:ext uri="{BB962C8B-B14F-4D97-AF65-F5344CB8AC3E}">
        <p14:creationId xmlns:p14="http://schemas.microsoft.com/office/powerpoint/2010/main" val="3662139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972</Words>
  <Application>Microsoft Office PowerPoint</Application>
  <PresentationFormat>Široki zaslon</PresentationFormat>
  <Paragraphs>142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Modern Love</vt:lpstr>
      <vt:lpstr>Time New Roman</vt:lpstr>
      <vt:lpstr>Times New Roman</vt:lpstr>
      <vt:lpstr>Office Theme</vt:lpstr>
      <vt:lpstr>NAGLO NASTUPAJUĆA STANJA</vt:lpstr>
      <vt:lpstr>NAGLO NASTUPAJUĆA STANJA</vt:lpstr>
      <vt:lpstr>SRČANI UDAR</vt:lpstr>
      <vt:lpstr>MOGUĆI SIMPTOMI I ZNAKOVI SRČANOG UDARA</vt:lpstr>
      <vt:lpstr>POSTUPAK PRVE POMOĆI KOD SRČANOG UDARA</vt:lpstr>
      <vt:lpstr>MOŽDANI UDAR</vt:lpstr>
      <vt:lpstr>MOGUĆI ZNAKOVI I SIMPTOMI MOŽDANOG UDARA</vt:lpstr>
      <vt:lpstr>POSTUPAK PRVE POMOĆI KOD MOŽDANOG UDARA</vt:lpstr>
      <vt:lpstr>PAD ŠEĆERA U KRVI</vt:lpstr>
      <vt:lpstr>MOGUĆI SIMPTOMI I ZNAKOVI PADA ŠEĆERI U KRVI</vt:lpstr>
      <vt:lpstr>POSTUPAK PRVE POMOĆI KOD PADA ŠEĆERA U KRVI</vt:lpstr>
      <vt:lpstr>Napadaj astme</vt:lpstr>
      <vt:lpstr>Mogući simptomi i znakovi napadaja astme</vt:lpstr>
      <vt:lpstr>Konvulzije</vt:lpstr>
      <vt:lpstr>Mogući znakovi i simptomi konvulzija</vt:lpstr>
      <vt:lpstr>Postupak prve pomoći kod konvulzija</vt:lpstr>
      <vt:lpstr>Alergijske reakcije</vt:lpstr>
      <vt:lpstr>Postupak prve pomoći kod alergijske reakcije</vt:lpstr>
      <vt:lpstr>Anafilaktični šok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Dražen Crnčec</cp:lastModifiedBy>
  <cp:revision>162</cp:revision>
  <dcterms:created xsi:type="dcterms:W3CDTF">2021-11-05T21:28:12Z</dcterms:created>
  <dcterms:modified xsi:type="dcterms:W3CDTF">2021-12-13T16:16:02Z</dcterms:modified>
</cp:coreProperties>
</file>