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5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x-non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x-none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x-non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x-non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516839"/>
            <a:ext cx="5458968" cy="104868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AKCIDENTALNA STANJA</a:t>
            </a:r>
          </a:p>
        </p:txBody>
      </p:sp>
    </p:spTree>
    <p:extLst>
      <p:ext uri="{BB962C8B-B14F-4D97-AF65-F5344CB8AC3E}">
        <p14:creationId xmlns:p14="http://schemas.microsoft.com/office/powerpoint/2010/main" val="2390667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23" y="342900"/>
            <a:ext cx="6508377" cy="1143000"/>
          </a:xfrm>
        </p:spPr>
        <p:txBody>
          <a:bodyPr/>
          <a:lstStyle/>
          <a:p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Otrovanja I.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6" y="1780592"/>
            <a:ext cx="6508377" cy="3916363"/>
          </a:xfrm>
        </p:spPr>
        <p:txBody>
          <a:bodyPr/>
          <a:lstStyle/>
          <a:p>
            <a:r>
              <a:rPr lang="hr-HR" dirty="0"/>
              <a:t>otrov je tvar koja može dovesti do poremećaja funkcije organizma</a:t>
            </a:r>
          </a:p>
          <a:p>
            <a:r>
              <a:rPr lang="hr-HR" dirty="0"/>
              <a:t>otrovanje etilnim alkoholom je kad razina alkohola u krvi raste ubrzo nakon konzumiranja alkoholnog pića</a:t>
            </a:r>
          </a:p>
          <a:p>
            <a:r>
              <a:rPr lang="hr-HR" dirty="0"/>
              <a:t>otrovanje hranom je jedno od najčešćih otrovanja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761" y="4716100"/>
            <a:ext cx="2701678" cy="179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620" y="4716100"/>
            <a:ext cx="3150763" cy="177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07533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23" y="556110"/>
            <a:ext cx="4198777" cy="1143000"/>
          </a:xfrm>
        </p:spPr>
        <p:txBody>
          <a:bodyPr/>
          <a:lstStyle/>
          <a:p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Otrovanja II.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48" y="2013857"/>
            <a:ext cx="7455160" cy="2380861"/>
          </a:xfrm>
        </p:spPr>
        <p:txBody>
          <a:bodyPr/>
          <a:lstStyle/>
          <a:p>
            <a:r>
              <a:rPr lang="hr-HR" dirty="0"/>
              <a:t>otrovanje ugljikovim monoksidom je opasno je za život </a:t>
            </a:r>
          </a:p>
          <a:p>
            <a:r>
              <a:rPr lang="hr-HR" dirty="0"/>
              <a:t>otrovanje antifrizom ili metilnim alkoholom najčešće dolazi do slučajnog otrovanja</a:t>
            </a:r>
          </a:p>
          <a:p>
            <a:r>
              <a:rPr lang="hr-HR" dirty="0"/>
              <a:t>otrovanje lijekovima i drogama može doći zbog uzimanja prevelike doze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415" y="4050702"/>
            <a:ext cx="2827337" cy="2013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684" y="4623479"/>
            <a:ext cx="3020061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26651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1" y="312267"/>
            <a:ext cx="6657666" cy="1558829"/>
          </a:xfrm>
        </p:spPr>
        <p:txBody>
          <a:bodyPr/>
          <a:lstStyle/>
          <a:p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Mogući simptomi i znakovi koji upućuju na otrovanje etilnim akoholom i ugljikovim monoksidom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55" y="2248679"/>
            <a:ext cx="6508377" cy="4110750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etilni alkohol:</a:t>
            </a:r>
          </a:p>
          <a:p>
            <a:r>
              <a:rPr lang="hr-HR" dirty="0"/>
              <a:t>otežan hod i govor </a:t>
            </a:r>
          </a:p>
          <a:p>
            <a:r>
              <a:rPr lang="hr-HR" dirty="0"/>
              <a:t>glavobolja</a:t>
            </a:r>
          </a:p>
          <a:p>
            <a:r>
              <a:rPr lang="hr-HR" dirty="0"/>
              <a:t>proširene zjenice</a:t>
            </a:r>
          </a:p>
          <a:p>
            <a:r>
              <a:rPr lang="hr-HR" dirty="0"/>
              <a:t>jak zadah alkohola iz usta </a:t>
            </a:r>
          </a:p>
          <a:p>
            <a:r>
              <a:rPr lang="hr-HR" dirty="0"/>
              <a:t>duboko i šumno disanje</a:t>
            </a:r>
          </a:p>
          <a:p>
            <a:r>
              <a:rPr lang="hr-HR" dirty="0"/>
              <a:t>ugljikov monoksid:</a:t>
            </a:r>
          </a:p>
          <a:p>
            <a:r>
              <a:rPr lang="hr-HR" dirty="0"/>
              <a:t>vrtoglavica i umor</a:t>
            </a:r>
          </a:p>
          <a:p>
            <a:r>
              <a:rPr lang="hr-HR" dirty="0"/>
              <a:t>zbunjenost i gubitak svijesti</a:t>
            </a:r>
          </a:p>
          <a:p>
            <a:r>
              <a:rPr lang="hr-HR" dirty="0"/>
              <a:t>prestanak disanja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38" y="2608823"/>
            <a:ext cx="4790063" cy="31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0822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81" y="282023"/>
            <a:ext cx="6783354" cy="1775377"/>
          </a:xfrm>
        </p:spPr>
        <p:txBody>
          <a:bodyPr/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Mogući simptomi i znakovi koji upućuju na otrovanje antifrizom ili metilnim alkoholim i lijekovima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6508377" cy="4366177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antifriz ili metilni alkohol:</a:t>
            </a:r>
          </a:p>
          <a:p>
            <a:r>
              <a:rPr lang="hr-HR" dirty="0"/>
              <a:t>glavobolja i povraćanje</a:t>
            </a:r>
          </a:p>
          <a:p>
            <a:r>
              <a:rPr lang="hr-HR" dirty="0"/>
              <a:t>poremećaji rada srca i disanja</a:t>
            </a:r>
          </a:p>
          <a:p>
            <a:r>
              <a:rPr lang="hr-HR" dirty="0"/>
              <a:t>drhtanje ruku i gubitak svijesti</a:t>
            </a:r>
          </a:p>
          <a:p>
            <a:r>
              <a:rPr lang="hr-HR" dirty="0"/>
              <a:t>Lijekovi:</a:t>
            </a:r>
          </a:p>
          <a:p>
            <a:r>
              <a:rPr lang="hr-HR" dirty="0"/>
              <a:t>hiperaktivnost i razdražljivost</a:t>
            </a:r>
          </a:p>
          <a:p>
            <a:r>
              <a:rPr lang="hr-HR" dirty="0"/>
              <a:t>mučnina i povraćanje </a:t>
            </a:r>
          </a:p>
          <a:p>
            <a:r>
              <a:rPr lang="hr-HR" dirty="0"/>
              <a:t>vrtaglavica i glavobolja</a:t>
            </a:r>
          </a:p>
          <a:p>
            <a:r>
              <a:rPr lang="hr-HR" dirty="0"/>
              <a:t>proširene zjenice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532" y="4415873"/>
            <a:ext cx="3532741" cy="199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532" y="2425148"/>
            <a:ext cx="3550754" cy="17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21374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0" y="447869"/>
            <a:ext cx="6508377" cy="1143000"/>
          </a:xfrm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Utjecaj visokih i niskih temperatura na organizam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dehidracija je stanje kada se ne nadoknađuje tekućina izgubljena iz tijela</a:t>
            </a:r>
          </a:p>
          <a:p>
            <a:r>
              <a:rPr lang="hr-HR" dirty="0"/>
              <a:t>sunčanica dugotrajne izloženosti glave na suncu</a:t>
            </a:r>
          </a:p>
          <a:p>
            <a:r>
              <a:rPr lang="hr-HR" dirty="0"/>
              <a:t>toplinska iscrpljenost nastaje zbog gubitka minerala i tekućine iz tijela</a:t>
            </a:r>
          </a:p>
          <a:p>
            <a:r>
              <a:rPr lang="hr-HR" dirty="0"/>
              <a:t>toplinski udar nastaje zbog gubitka regulacije tjelesne temperature</a:t>
            </a:r>
          </a:p>
          <a:p>
            <a:r>
              <a:rPr lang="hr-HR" dirty="0"/>
              <a:t>pothlađivanje nastaje usljed niske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79889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8" y="519139"/>
            <a:ext cx="6508377" cy="1143000"/>
          </a:xfrm>
        </p:spPr>
        <p:txBody>
          <a:bodyPr/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Mogući simptomi i znakovi dehidracije, sunčanice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dehidracija:</a:t>
            </a:r>
          </a:p>
          <a:p>
            <a:r>
              <a:rPr lang="hr-HR" dirty="0"/>
              <a:t>suha usta i ispucale usne</a:t>
            </a:r>
          </a:p>
          <a:p>
            <a:r>
              <a:rPr lang="hr-HR" dirty="0"/>
              <a:t>glavobolja i vrtoglavica </a:t>
            </a:r>
          </a:p>
          <a:p>
            <a:r>
              <a:rPr lang="hr-HR" dirty="0"/>
              <a:t>tamna mokraća</a:t>
            </a:r>
          </a:p>
          <a:p>
            <a:r>
              <a:rPr lang="hr-HR" dirty="0"/>
              <a:t>sunčanica:</a:t>
            </a:r>
          </a:p>
          <a:p>
            <a:r>
              <a:rPr lang="hr-HR" dirty="0"/>
              <a:t>povišena tjelesna temperatura</a:t>
            </a:r>
          </a:p>
          <a:p>
            <a:r>
              <a:rPr lang="hr-HR" dirty="0"/>
              <a:t>glavobolja,vrtoglavica i mučnina</a:t>
            </a:r>
          </a:p>
          <a:p>
            <a:r>
              <a:rPr lang="hr-HR" dirty="0"/>
              <a:t>crvenilo lica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283" y="4539983"/>
            <a:ext cx="3393342" cy="1906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283" y="2276139"/>
            <a:ext cx="3393342" cy="22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88886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81" y="280016"/>
            <a:ext cx="6666996" cy="1777384"/>
          </a:xfrm>
        </p:spPr>
        <p:txBody>
          <a:bodyPr/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Mogući simptomi i znakovi toplinske iscrpljenosti,toplinskog udara i pothlađivanja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/>
              <a:t>toplinska iscrpljenost:</a:t>
            </a:r>
          </a:p>
          <a:p>
            <a:r>
              <a:rPr lang="hr-HR" dirty="0"/>
              <a:t>znojenje,glavobolja i  vrtoglavica</a:t>
            </a:r>
          </a:p>
          <a:p>
            <a:r>
              <a:rPr lang="hr-HR" dirty="0"/>
              <a:t>mučnina i povraćanje</a:t>
            </a:r>
          </a:p>
          <a:p>
            <a:r>
              <a:rPr lang="hr-HR" dirty="0"/>
              <a:t>toplinski udar:</a:t>
            </a:r>
          </a:p>
          <a:p>
            <a:r>
              <a:rPr lang="hr-HR" dirty="0"/>
              <a:t>visoka temperatura</a:t>
            </a:r>
          </a:p>
          <a:p>
            <a:r>
              <a:rPr lang="hr-HR" dirty="0"/>
              <a:t>glavobolja i vrtoglavica</a:t>
            </a:r>
          </a:p>
          <a:p>
            <a:r>
              <a:rPr lang="hr-HR" dirty="0"/>
              <a:t>pothlađivanje:</a:t>
            </a:r>
          </a:p>
          <a:p>
            <a:r>
              <a:rPr lang="hr-HR" dirty="0"/>
              <a:t>niska temeratura tijela i drhtanje</a:t>
            </a:r>
          </a:p>
          <a:p>
            <a:r>
              <a:rPr lang="hr-HR" dirty="0"/>
              <a:t>hladna,blijeda i suha koža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729" y="4393238"/>
            <a:ext cx="2899948" cy="1929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910" y="2406659"/>
            <a:ext cx="2885392" cy="16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7244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32" y="579437"/>
            <a:ext cx="6508377" cy="760445"/>
          </a:xfrm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Ubodi i ugrizi životinja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1"/>
            <a:ext cx="7791062" cy="1219200"/>
          </a:xfrm>
        </p:spPr>
        <p:txBody>
          <a:bodyPr/>
          <a:lstStyle/>
          <a:p>
            <a:r>
              <a:rPr lang="hr-HR" dirty="0"/>
              <a:t>tijekom i nakon kontakta sa životinjama može doći do različitih ozljeda,trovanja i alergijskih reakcija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702474"/>
            <a:ext cx="4037772" cy="2361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266" y="3708020"/>
            <a:ext cx="4228685" cy="23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92130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63" y="344004"/>
            <a:ext cx="2745777" cy="2059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909" y="1298729"/>
            <a:ext cx="2705406" cy="2069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663" y="3878109"/>
            <a:ext cx="4705696" cy="2392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50" y="3080585"/>
            <a:ext cx="3045087" cy="20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54635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62" y="343664"/>
            <a:ext cx="3424025" cy="776345"/>
          </a:xfrm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Udar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struje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65" y="1470818"/>
            <a:ext cx="6802017" cy="2625321"/>
          </a:xfrm>
        </p:spPr>
        <p:txBody>
          <a:bodyPr>
            <a:normAutofit/>
          </a:bodyPr>
          <a:lstStyle/>
          <a:p>
            <a:r>
              <a:rPr lang="en-US" sz="1800" dirty="0" err="1"/>
              <a:t>najčešći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tijekom</a:t>
            </a:r>
            <a:r>
              <a:rPr lang="en-US" sz="1800" dirty="0"/>
              <a:t> </a:t>
            </a:r>
            <a:r>
              <a:rPr lang="en-US" sz="1800" dirty="0" err="1"/>
              <a:t>nesreća</a:t>
            </a:r>
            <a:r>
              <a:rPr lang="en-US" sz="1800" dirty="0"/>
              <a:t> u </a:t>
            </a:r>
            <a:r>
              <a:rPr lang="en-US" sz="1800" dirty="0" err="1"/>
              <a:t>domovima</a:t>
            </a:r>
            <a:r>
              <a:rPr lang="en-US" sz="1800" dirty="0"/>
              <a:t> </a:t>
            </a:r>
            <a:r>
              <a:rPr lang="en-US" sz="1800" dirty="0" err="1"/>
              <a:t>ili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radnim</a:t>
            </a:r>
            <a:r>
              <a:rPr lang="en-US" sz="1800" dirty="0"/>
              <a:t> </a:t>
            </a:r>
            <a:r>
              <a:rPr lang="en-US" sz="1800" dirty="0" err="1"/>
              <a:t>mjestima</a:t>
            </a:r>
            <a:endParaRPr lang="en-US" sz="1800" dirty="0"/>
          </a:p>
          <a:p>
            <a:r>
              <a:rPr lang="en-US" sz="1800" dirty="0" err="1"/>
              <a:t>visokonaponska</a:t>
            </a:r>
            <a:r>
              <a:rPr lang="en-US" sz="1800" dirty="0"/>
              <a:t> </a:t>
            </a:r>
            <a:r>
              <a:rPr lang="en-US" sz="1800" dirty="0" err="1"/>
              <a:t>struja</a:t>
            </a:r>
            <a:r>
              <a:rPr lang="en-US" sz="1800" dirty="0"/>
              <a:t>- </a:t>
            </a:r>
            <a:r>
              <a:rPr lang="en-US" sz="1800" dirty="0" err="1"/>
              <a:t>nalazimo</a:t>
            </a:r>
            <a:r>
              <a:rPr lang="en-US" sz="1800" dirty="0"/>
              <a:t> je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javnim</a:t>
            </a:r>
            <a:r>
              <a:rPr lang="en-US" sz="1800" dirty="0"/>
              <a:t> </a:t>
            </a:r>
            <a:r>
              <a:rPr lang="en-US" sz="1800" dirty="0" err="1"/>
              <a:t>površinama</a:t>
            </a:r>
            <a:r>
              <a:rPr lang="en-US" sz="1800" dirty="0"/>
              <a:t> u </a:t>
            </a:r>
            <a:r>
              <a:rPr lang="en-US" sz="1800" dirty="0" err="1"/>
              <a:t>električnim</a:t>
            </a:r>
            <a:r>
              <a:rPr lang="en-US" sz="1800" dirty="0"/>
              <a:t> </a:t>
            </a:r>
            <a:r>
              <a:rPr lang="en-US" sz="1800" dirty="0" err="1"/>
              <a:t>odvodima</a:t>
            </a:r>
            <a:r>
              <a:rPr lang="en-US" sz="1800" dirty="0"/>
              <a:t>, </a:t>
            </a:r>
            <a:r>
              <a:rPr lang="en-US" sz="1800" dirty="0" err="1"/>
              <a:t>najčešće</a:t>
            </a:r>
            <a:r>
              <a:rPr lang="en-US" sz="1800" dirty="0"/>
              <a:t> </a:t>
            </a:r>
            <a:r>
              <a:rPr lang="en-US" sz="1800" dirty="0" err="1"/>
              <a:t>uzrokuje</a:t>
            </a:r>
            <a:r>
              <a:rPr lang="en-US" sz="1800" dirty="0"/>
              <a:t> </a:t>
            </a:r>
            <a:r>
              <a:rPr lang="en-US" sz="1800" dirty="0" err="1"/>
              <a:t>trenutačnu</a:t>
            </a:r>
            <a:r>
              <a:rPr lang="en-US" sz="1800" dirty="0"/>
              <a:t> </a:t>
            </a:r>
            <a:r>
              <a:rPr lang="en-US" sz="1800" dirty="0" err="1"/>
              <a:t>smrt</a:t>
            </a:r>
            <a:endParaRPr lang="en-US" sz="1800" dirty="0"/>
          </a:p>
          <a:p>
            <a:r>
              <a:rPr lang="en-US" sz="1800" dirty="0" err="1"/>
              <a:t>niskonaponska</a:t>
            </a:r>
            <a:r>
              <a:rPr lang="en-US" sz="1800" dirty="0"/>
              <a:t> </a:t>
            </a:r>
            <a:r>
              <a:rPr lang="en-US" sz="1800" dirty="0" err="1"/>
              <a:t>struja</a:t>
            </a:r>
            <a:r>
              <a:rPr lang="en-US" sz="1800" dirty="0"/>
              <a:t>- </a:t>
            </a:r>
            <a:r>
              <a:rPr lang="en-US" sz="1800" dirty="0" err="1"/>
              <a:t>nalazi</a:t>
            </a:r>
            <a:r>
              <a:rPr lang="en-US" sz="1800" dirty="0"/>
              <a:t> se u </a:t>
            </a:r>
            <a:r>
              <a:rPr lang="en-US" sz="1800" dirty="0" err="1"/>
              <a:t>kućanstvima</a:t>
            </a:r>
            <a:r>
              <a:rPr lang="en-US" sz="1800" dirty="0"/>
              <a:t> </a:t>
            </a:r>
            <a:r>
              <a:rPr lang="hr-HR" sz="1800" dirty="0"/>
              <a:t>i</a:t>
            </a:r>
            <a:r>
              <a:rPr lang="en-US" sz="1800" dirty="0"/>
              <a:t> </a:t>
            </a:r>
            <a:r>
              <a:rPr lang="en-US" sz="1800" dirty="0" err="1"/>
              <a:t>radnim</a:t>
            </a:r>
            <a:r>
              <a:rPr lang="en-US" sz="1800" dirty="0"/>
              <a:t> </a:t>
            </a:r>
            <a:r>
              <a:rPr lang="en-US" sz="1800" dirty="0" err="1"/>
              <a:t>mjestima</a:t>
            </a:r>
            <a:r>
              <a:rPr lang="en-US" sz="1800" dirty="0"/>
              <a:t>, </a:t>
            </a:r>
            <a:r>
              <a:rPr lang="en-US" sz="1800" dirty="0" err="1"/>
              <a:t>može</a:t>
            </a:r>
            <a:r>
              <a:rPr lang="en-US" sz="1800" dirty="0"/>
              <a:t> </a:t>
            </a:r>
            <a:r>
              <a:rPr lang="en-US" sz="1800" dirty="0" err="1"/>
              <a:t>uzrokovati</a:t>
            </a:r>
            <a:r>
              <a:rPr lang="en-US" sz="1800" dirty="0"/>
              <a:t> </a:t>
            </a:r>
            <a:r>
              <a:rPr lang="en-US" sz="1800" dirty="0" err="1"/>
              <a:t>ozbiljne</a:t>
            </a:r>
            <a:r>
              <a:rPr lang="en-US" sz="1800" dirty="0"/>
              <a:t> </a:t>
            </a:r>
            <a:r>
              <a:rPr lang="en-US" sz="1800" dirty="0" err="1"/>
              <a:t>ozljede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smrt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struj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599" y="4482821"/>
            <a:ext cx="3159951" cy="2106634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58" y="4482821"/>
            <a:ext cx="2507257" cy="219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40185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17" y="342900"/>
            <a:ext cx="6508377" cy="1143000"/>
          </a:xfrm>
        </p:spPr>
        <p:txBody>
          <a:bodyPr/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simptomi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znakovi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upućuju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udar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struje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8" y="1995196"/>
            <a:ext cx="6508377" cy="3916363"/>
          </a:xfrm>
        </p:spPr>
        <p:txBody>
          <a:bodyPr/>
          <a:lstStyle/>
          <a:p>
            <a:r>
              <a:rPr lang="en-US" dirty="0" err="1"/>
              <a:t>gubitak</a:t>
            </a:r>
            <a:r>
              <a:rPr lang="en-US" dirty="0"/>
              <a:t> </a:t>
            </a:r>
            <a:r>
              <a:rPr lang="en-US" dirty="0" err="1"/>
              <a:t>svijesti</a:t>
            </a:r>
            <a:endParaRPr lang="en-US" dirty="0"/>
          </a:p>
          <a:p>
            <a:r>
              <a:rPr lang="en-US" dirty="0" err="1"/>
              <a:t>unesrećena</a:t>
            </a:r>
            <a:r>
              <a:rPr lang="en-US" dirty="0"/>
              <a:t> se </a:t>
            </a:r>
            <a:r>
              <a:rPr lang="en-US" dirty="0" err="1"/>
              <a:t>osoba</a:t>
            </a:r>
            <a:r>
              <a:rPr lang="en-US" dirty="0"/>
              <a:t> </a:t>
            </a:r>
            <a:r>
              <a:rPr lang="en-US" dirty="0" err="1"/>
              <a:t>nalazi</a:t>
            </a:r>
            <a:r>
              <a:rPr lang="en-US" dirty="0"/>
              <a:t> u </a:t>
            </a:r>
            <a:r>
              <a:rPr lang="en-US" dirty="0" err="1"/>
              <a:t>blizini</a:t>
            </a:r>
            <a:r>
              <a:rPr lang="en-US" dirty="0"/>
              <a:t> </a:t>
            </a:r>
            <a:r>
              <a:rPr lang="en-US" dirty="0" err="1"/>
              <a:t>električnih</a:t>
            </a:r>
            <a:r>
              <a:rPr lang="en-US" dirty="0"/>
              <a:t> </a:t>
            </a:r>
            <a:r>
              <a:rPr lang="en-US" dirty="0" err="1"/>
              <a:t>vodova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uređaja</a:t>
            </a:r>
            <a:endParaRPr lang="en-US" dirty="0"/>
          </a:p>
          <a:p>
            <a:r>
              <a:rPr lang="en-US" dirty="0" err="1"/>
              <a:t>opekline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mjestu</a:t>
            </a:r>
            <a:r>
              <a:rPr lang="en-US" dirty="0"/>
              <a:t> </a:t>
            </a:r>
            <a:r>
              <a:rPr lang="en-US" dirty="0" err="1"/>
              <a:t>ulaska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izlaska</a:t>
            </a:r>
            <a:r>
              <a:rPr lang="en-US" dirty="0"/>
              <a:t> </a:t>
            </a:r>
            <a:r>
              <a:rPr lang="en-US" dirty="0" err="1"/>
              <a:t>struje</a:t>
            </a:r>
            <a:endParaRPr lang="en-US" dirty="0"/>
          </a:p>
          <a:p>
            <a:r>
              <a:rPr lang="en-US" dirty="0" err="1"/>
              <a:t>znaci</a:t>
            </a:r>
            <a:r>
              <a:rPr lang="en-US" dirty="0"/>
              <a:t> </a:t>
            </a:r>
            <a:r>
              <a:rPr lang="en-US" dirty="0" err="1"/>
              <a:t>šoka</a:t>
            </a:r>
            <a:endParaRPr lang="en-US" dirty="0"/>
          </a:p>
          <a:p>
            <a:r>
              <a:rPr lang="en-US" dirty="0" err="1"/>
              <a:t>zastoj</a:t>
            </a:r>
            <a:r>
              <a:rPr lang="en-US" dirty="0"/>
              <a:t> </a:t>
            </a:r>
            <a:r>
              <a:rPr lang="en-US" dirty="0" err="1"/>
              <a:t>rada</a:t>
            </a:r>
            <a:r>
              <a:rPr lang="en-US" dirty="0"/>
              <a:t> </a:t>
            </a:r>
            <a:r>
              <a:rPr lang="en-US" dirty="0" err="1"/>
              <a:t>srca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disanja</a:t>
            </a:r>
            <a:endParaRPr lang="en-US" dirty="0"/>
          </a:p>
          <a:p>
            <a:r>
              <a:rPr lang="en-US" dirty="0" err="1"/>
              <a:t>popratne</a:t>
            </a:r>
            <a:r>
              <a:rPr lang="en-US" dirty="0"/>
              <a:t> </a:t>
            </a:r>
            <a:r>
              <a:rPr lang="en-US" dirty="0" err="1"/>
              <a:t>ozljede</a:t>
            </a:r>
            <a:r>
              <a:rPr lang="en-US" dirty="0"/>
              <a:t> </a:t>
            </a:r>
            <a:r>
              <a:rPr lang="en-US" dirty="0" err="1"/>
              <a:t>uzrokovane</a:t>
            </a:r>
            <a:r>
              <a:rPr lang="en-US" dirty="0"/>
              <a:t> 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hr-HR" dirty="0"/>
              <a:t>p</a:t>
            </a:r>
            <a:r>
              <a:rPr lang="en-US" dirty="0" err="1"/>
              <a:t>rilikom</a:t>
            </a:r>
            <a:r>
              <a:rPr lang="en-US" dirty="0"/>
              <a:t> pada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struje</a:t>
            </a:r>
            <a:endParaRPr lang="en-US" dirty="0"/>
          </a:p>
        </p:txBody>
      </p:sp>
      <p:pic>
        <p:nvPicPr>
          <p:cNvPr id="4" name="Picture 3" descr="220px-Hand_of_a_player_after_playing_Pains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77" y="3072018"/>
            <a:ext cx="2350290" cy="17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76193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54" y="342900"/>
            <a:ext cx="4114801" cy="1143000"/>
          </a:xfrm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Udar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munje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603" y="1892560"/>
            <a:ext cx="6839340" cy="2430698"/>
          </a:xfrm>
        </p:spPr>
        <p:txBody>
          <a:bodyPr>
            <a:normAutofit/>
          </a:bodyPr>
          <a:lstStyle/>
          <a:p>
            <a:r>
              <a:rPr lang="en-US" dirty="0" err="1"/>
              <a:t>naglo</a:t>
            </a:r>
            <a:r>
              <a:rPr lang="en-US" dirty="0"/>
              <a:t> </a:t>
            </a:r>
            <a:r>
              <a:rPr lang="en-US" dirty="0" err="1"/>
              <a:t>pražnjenje</a:t>
            </a:r>
            <a:r>
              <a:rPr lang="en-US" dirty="0"/>
              <a:t> </a:t>
            </a:r>
            <a:r>
              <a:rPr lang="en-US" dirty="0" err="1"/>
              <a:t>atmosferskog</a:t>
            </a:r>
            <a:r>
              <a:rPr lang="en-US" dirty="0"/>
              <a:t> </a:t>
            </a:r>
            <a:r>
              <a:rPr lang="en-US" dirty="0" err="1"/>
              <a:t>elektriciteta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oblaka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zemlje</a:t>
            </a:r>
            <a:r>
              <a:rPr lang="en-US" dirty="0"/>
              <a:t> </a:t>
            </a:r>
          </a:p>
          <a:p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izazvati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 </a:t>
            </a:r>
            <a:r>
              <a:rPr lang="en-US" dirty="0" err="1"/>
              <a:t>opasne</a:t>
            </a:r>
            <a:r>
              <a:rPr lang="en-US" dirty="0"/>
              <a:t> </a:t>
            </a:r>
            <a:r>
              <a:rPr lang="en-US" dirty="0" err="1"/>
              <a:t>ozljede</a:t>
            </a:r>
            <a:r>
              <a:rPr lang="en-US" dirty="0"/>
              <a:t>, </a:t>
            </a:r>
            <a:r>
              <a:rPr lang="en-US" dirty="0" err="1"/>
              <a:t>poremećaj</a:t>
            </a:r>
            <a:r>
              <a:rPr lang="en-US" dirty="0"/>
              <a:t> </a:t>
            </a:r>
            <a:r>
              <a:rPr lang="en-US" dirty="0" err="1"/>
              <a:t>rada</a:t>
            </a:r>
            <a:r>
              <a:rPr lang="en-US" dirty="0"/>
              <a:t> </a:t>
            </a:r>
            <a:r>
              <a:rPr lang="en-US" dirty="0" err="1"/>
              <a:t>srca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disanja</a:t>
            </a:r>
            <a:r>
              <a:rPr lang="en-US" dirty="0"/>
              <a:t>, </a:t>
            </a:r>
            <a:r>
              <a:rPr lang="en-US" dirty="0" err="1"/>
              <a:t>opekline</a:t>
            </a:r>
            <a:r>
              <a:rPr lang="en-US" dirty="0"/>
              <a:t>, </a:t>
            </a:r>
            <a:r>
              <a:rPr lang="en-US" dirty="0" err="1"/>
              <a:t>grčeve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ozljede</a:t>
            </a:r>
            <a:r>
              <a:rPr lang="en-US" dirty="0"/>
              <a:t> </a:t>
            </a:r>
            <a:r>
              <a:rPr lang="en-US" dirty="0" err="1"/>
              <a:t>mišića</a:t>
            </a:r>
            <a:r>
              <a:rPr lang="en-US" dirty="0"/>
              <a:t>, </a:t>
            </a:r>
            <a:r>
              <a:rPr lang="en-US" dirty="0" err="1"/>
              <a:t>prijelom</a:t>
            </a:r>
            <a:r>
              <a:rPr lang="en-US" dirty="0"/>
              <a:t> </a:t>
            </a:r>
            <a:r>
              <a:rPr lang="en-US" dirty="0" err="1"/>
              <a:t>kostiju</a:t>
            </a:r>
            <a:r>
              <a:rPr lang="en-US" dirty="0"/>
              <a:t>, </a:t>
            </a:r>
            <a:r>
              <a:rPr lang="en-US" dirty="0" err="1"/>
              <a:t>ozljede</a:t>
            </a:r>
            <a:r>
              <a:rPr lang="en-US" dirty="0"/>
              <a:t> </a:t>
            </a:r>
            <a:r>
              <a:rPr lang="en-US" dirty="0" err="1"/>
              <a:t>kralježnice</a:t>
            </a:r>
            <a:r>
              <a:rPr lang="en-US" dirty="0"/>
              <a:t>, </a:t>
            </a:r>
            <a:r>
              <a:rPr lang="en-US" dirty="0" err="1"/>
              <a:t>ozljede</a:t>
            </a:r>
            <a:r>
              <a:rPr lang="en-US" dirty="0"/>
              <a:t> </a:t>
            </a:r>
            <a:r>
              <a:rPr lang="en-US" dirty="0" err="1"/>
              <a:t>oka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uha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munj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38" y="4203778"/>
            <a:ext cx="4861394" cy="243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59816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79" y="541176"/>
            <a:ext cx="6666997" cy="1143000"/>
          </a:xfrm>
        </p:spPr>
        <p:txBody>
          <a:bodyPr/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simptomi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znakovi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upućuju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udar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munje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88" y="2069841"/>
            <a:ext cx="6508377" cy="39163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unesrećena</a:t>
            </a:r>
            <a:r>
              <a:rPr lang="en-US" dirty="0"/>
              <a:t> je </a:t>
            </a:r>
            <a:r>
              <a:rPr lang="en-US" dirty="0" err="1"/>
              <a:t>osoba</a:t>
            </a:r>
            <a:r>
              <a:rPr lang="en-US" dirty="0"/>
              <a:t> u </a:t>
            </a:r>
            <a:r>
              <a:rPr lang="en-US" dirty="0" err="1"/>
              <a:t>besvjesnom</a:t>
            </a:r>
            <a:r>
              <a:rPr lang="en-US" dirty="0"/>
              <a:t> </a:t>
            </a:r>
            <a:r>
              <a:rPr lang="en-US" dirty="0" err="1"/>
              <a:t>stanju</a:t>
            </a:r>
            <a:r>
              <a:rPr lang="en-US" dirty="0"/>
              <a:t>, a </a:t>
            </a:r>
            <a:r>
              <a:rPr lang="en-US" dirty="0" err="1"/>
              <a:t>nalazi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otvorenom</a:t>
            </a:r>
            <a:r>
              <a:rPr lang="en-US" dirty="0"/>
              <a:t> </a:t>
            </a:r>
            <a:r>
              <a:rPr lang="en-US" dirty="0" err="1"/>
              <a:t>području</a:t>
            </a:r>
            <a:r>
              <a:rPr lang="en-US" dirty="0"/>
              <a:t> za </a:t>
            </a:r>
            <a:r>
              <a:rPr lang="en-US" dirty="0" err="1"/>
              <a:t>vrijeme</a:t>
            </a:r>
            <a:r>
              <a:rPr lang="en-US" dirty="0"/>
              <a:t> </a:t>
            </a:r>
            <a:r>
              <a:rPr lang="en-US" dirty="0" err="1"/>
              <a:t>olujnog</a:t>
            </a:r>
            <a:r>
              <a:rPr lang="en-US" dirty="0"/>
              <a:t> </a:t>
            </a:r>
            <a:r>
              <a:rPr lang="en-US" dirty="0" err="1"/>
              <a:t>vremena</a:t>
            </a:r>
            <a:endParaRPr lang="en-US" dirty="0"/>
          </a:p>
          <a:p>
            <a:r>
              <a:rPr lang="en-US" dirty="0" err="1"/>
              <a:t>ozljede</a:t>
            </a:r>
            <a:r>
              <a:rPr lang="en-US" dirty="0"/>
              <a:t> </a:t>
            </a:r>
            <a:r>
              <a:rPr lang="en-US" dirty="0" err="1"/>
              <a:t>prsnog</a:t>
            </a:r>
            <a:r>
              <a:rPr lang="en-US" dirty="0"/>
              <a:t> </a:t>
            </a:r>
            <a:r>
              <a:rPr lang="en-US" dirty="0" err="1"/>
              <a:t>koša</a:t>
            </a:r>
            <a:r>
              <a:rPr lang="en-US" dirty="0"/>
              <a:t>, </a:t>
            </a:r>
            <a:r>
              <a:rPr lang="en-US" dirty="0" err="1"/>
              <a:t>trbuha</a:t>
            </a:r>
            <a:r>
              <a:rPr lang="en-US" dirty="0"/>
              <a:t>, </a:t>
            </a:r>
            <a:r>
              <a:rPr lang="en-US" dirty="0" err="1"/>
              <a:t>prijelom</a:t>
            </a:r>
            <a:r>
              <a:rPr lang="en-US" dirty="0"/>
              <a:t> </a:t>
            </a:r>
            <a:r>
              <a:rPr lang="en-US" dirty="0" err="1"/>
              <a:t>kosti</a:t>
            </a:r>
            <a:endParaRPr lang="en-US" dirty="0"/>
          </a:p>
          <a:p>
            <a:r>
              <a:rPr lang="en-US" dirty="0" err="1"/>
              <a:t>ozljede</a:t>
            </a:r>
            <a:r>
              <a:rPr lang="en-US" dirty="0"/>
              <a:t> </a:t>
            </a:r>
            <a:r>
              <a:rPr lang="en-US" dirty="0" err="1"/>
              <a:t>oka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uha</a:t>
            </a:r>
            <a:endParaRPr lang="en-US" dirty="0"/>
          </a:p>
          <a:p>
            <a:r>
              <a:rPr lang="en-US" dirty="0" err="1"/>
              <a:t>poremećaji</a:t>
            </a:r>
            <a:r>
              <a:rPr lang="en-US" dirty="0"/>
              <a:t> </a:t>
            </a:r>
            <a:r>
              <a:rPr lang="en-US" dirty="0" err="1"/>
              <a:t>svijesti</a:t>
            </a:r>
            <a:endParaRPr lang="en-US" dirty="0"/>
          </a:p>
          <a:p>
            <a:r>
              <a:rPr lang="en-US" dirty="0" err="1"/>
              <a:t>šok</a:t>
            </a:r>
            <a:endParaRPr lang="en-US" dirty="0"/>
          </a:p>
          <a:p>
            <a:r>
              <a:rPr lang="en-US" dirty="0" err="1"/>
              <a:t>zastoj</a:t>
            </a:r>
            <a:r>
              <a:rPr lang="en-US" dirty="0"/>
              <a:t> </a:t>
            </a:r>
            <a:r>
              <a:rPr lang="en-US" dirty="0" err="1"/>
              <a:t>rada</a:t>
            </a:r>
            <a:r>
              <a:rPr lang="en-US" dirty="0"/>
              <a:t> </a:t>
            </a:r>
            <a:r>
              <a:rPr lang="en-US" dirty="0" err="1"/>
              <a:t>srca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disanja</a:t>
            </a:r>
            <a:endParaRPr lang="en-US" dirty="0"/>
          </a:p>
        </p:txBody>
      </p:sp>
      <p:pic>
        <p:nvPicPr>
          <p:cNvPr id="4" name="Picture 3" descr="munj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8" y="3848262"/>
            <a:ext cx="3823433" cy="25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53033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0" y="482917"/>
            <a:ext cx="6639006" cy="1143000"/>
          </a:xfrm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Gušenje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stranim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tijelom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dišnom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070" y="2041849"/>
            <a:ext cx="6508377" cy="43332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strano</a:t>
            </a:r>
            <a:r>
              <a:rPr lang="en-US" dirty="0"/>
              <a:t> </a:t>
            </a:r>
            <a:r>
              <a:rPr lang="en-US" dirty="0" err="1"/>
              <a:t>tijelo</a:t>
            </a:r>
            <a:r>
              <a:rPr lang="en-US" dirty="0"/>
              <a:t> </a:t>
            </a:r>
            <a:r>
              <a:rPr lang="en-US" dirty="0" err="1"/>
              <a:t>zapne</a:t>
            </a:r>
            <a:r>
              <a:rPr lang="en-US" dirty="0"/>
              <a:t> u </a:t>
            </a:r>
            <a:r>
              <a:rPr lang="en-US" dirty="0" err="1"/>
              <a:t>grlu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ga </a:t>
            </a:r>
            <a:r>
              <a:rPr lang="en-US" dirty="0" err="1"/>
              <a:t>začepiti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uzrokovati</a:t>
            </a:r>
            <a:r>
              <a:rPr lang="en-US" dirty="0"/>
              <a:t> </a:t>
            </a:r>
            <a:r>
              <a:rPr lang="en-US" dirty="0" err="1"/>
              <a:t>grč</a:t>
            </a:r>
            <a:r>
              <a:rPr lang="en-US" dirty="0"/>
              <a:t> </a:t>
            </a:r>
            <a:r>
              <a:rPr lang="en-US" dirty="0" err="1"/>
              <a:t>mišića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razlikujemo</a:t>
            </a:r>
            <a:r>
              <a:rPr lang="en-US" dirty="0"/>
              <a:t> </a:t>
            </a:r>
            <a:r>
              <a:rPr lang="en-US" dirty="0" err="1"/>
              <a:t>djelomično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potpuno</a:t>
            </a:r>
            <a:r>
              <a:rPr lang="en-US" dirty="0"/>
              <a:t> </a:t>
            </a:r>
            <a:r>
              <a:rPr lang="en-US" dirty="0" err="1"/>
              <a:t>začepljenje</a:t>
            </a:r>
            <a:r>
              <a:rPr lang="en-US" dirty="0"/>
              <a:t> </a:t>
            </a:r>
            <a:r>
              <a:rPr lang="en-US" dirty="0" err="1"/>
              <a:t>dišnog</a:t>
            </a:r>
            <a:r>
              <a:rPr lang="en-US" dirty="0"/>
              <a:t> puta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djelomičnog</a:t>
            </a:r>
            <a:r>
              <a:rPr lang="en-US" dirty="0"/>
              <a:t> </a:t>
            </a:r>
            <a:r>
              <a:rPr lang="en-US" dirty="0" err="1"/>
              <a:t>začepljenja</a:t>
            </a:r>
            <a:r>
              <a:rPr lang="en-US" dirty="0"/>
              <a:t> </a:t>
            </a:r>
            <a:r>
              <a:rPr lang="en-US" dirty="0" err="1"/>
              <a:t>osoba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kašljati</a:t>
            </a:r>
            <a:r>
              <a:rPr lang="en-US" dirty="0"/>
              <a:t>, </a:t>
            </a:r>
            <a:r>
              <a:rPr lang="en-US" dirty="0" err="1"/>
              <a:t>govoriti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/>
              <a:t>disati</a:t>
            </a:r>
            <a:r>
              <a:rPr lang="en-US" dirty="0"/>
              <a:t>, a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dpotpunog</a:t>
            </a:r>
            <a:r>
              <a:rPr lang="en-US" dirty="0"/>
              <a:t> </a:t>
            </a:r>
            <a:r>
              <a:rPr lang="en-US" dirty="0" err="1"/>
              <a:t>začepljenja</a:t>
            </a:r>
            <a:r>
              <a:rPr lang="en-US" dirty="0"/>
              <a:t> </a:t>
            </a:r>
            <a:r>
              <a:rPr lang="en-US" dirty="0" err="1"/>
              <a:t>osoba</a:t>
            </a:r>
            <a:r>
              <a:rPr lang="en-US" dirty="0"/>
              <a:t> ne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govoriti</a:t>
            </a:r>
            <a:r>
              <a:rPr lang="en-US" dirty="0"/>
              <a:t>, </a:t>
            </a:r>
            <a:r>
              <a:rPr lang="en-US" dirty="0" err="1"/>
              <a:t>kašljati</a:t>
            </a:r>
            <a:r>
              <a:rPr lang="en-US" dirty="0"/>
              <a:t> </a:t>
            </a:r>
            <a:r>
              <a:rPr lang="en-US" dirty="0" err="1"/>
              <a:t>niti</a:t>
            </a:r>
            <a:r>
              <a:rPr lang="en-US" dirty="0"/>
              <a:t> </a:t>
            </a:r>
            <a:r>
              <a:rPr lang="en-US" dirty="0" err="1"/>
              <a:t>disati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young-woman-choki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09" y="3429000"/>
            <a:ext cx="2711832" cy="180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51821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893" y="354563"/>
            <a:ext cx="6690050" cy="1497563"/>
          </a:xfrm>
        </p:spPr>
        <p:txBody>
          <a:bodyPr/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simptomi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znakovi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djelomičnog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začepljenja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dišnog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sustava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29" y="2023188"/>
            <a:ext cx="8404179" cy="149756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- </a:t>
            </a:r>
            <a:r>
              <a:rPr lang="en-US" dirty="0" err="1"/>
              <a:t>osoba</a:t>
            </a:r>
            <a:r>
              <a:rPr lang="en-US" dirty="0"/>
              <a:t> je </a:t>
            </a:r>
            <a:r>
              <a:rPr lang="en-US" dirty="0" err="1"/>
              <a:t>preplašena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drži</a:t>
            </a:r>
            <a:r>
              <a:rPr lang="en-US" dirty="0"/>
              <a:t> se za </a:t>
            </a:r>
            <a:r>
              <a:rPr lang="en-US" dirty="0" err="1"/>
              <a:t>vrat</a:t>
            </a: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dirty="0"/>
              <a:t>- </a:t>
            </a:r>
            <a:r>
              <a:rPr lang="en-US" dirty="0" err="1"/>
              <a:t>osoba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govoriti</a:t>
            </a:r>
            <a:r>
              <a:rPr lang="en-US" dirty="0"/>
              <a:t>, </a:t>
            </a:r>
            <a:r>
              <a:rPr lang="en-US" dirty="0" err="1"/>
              <a:t>kašljati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disati</a:t>
            </a:r>
            <a:endParaRPr lang="en-US" dirty="0"/>
          </a:p>
          <a:p>
            <a:pPr marL="0" indent="0">
              <a:buNone/>
            </a:pPr>
            <a:r>
              <a:rPr lang="hr-HR" dirty="0"/>
              <a:t>- </a:t>
            </a:r>
            <a:r>
              <a:rPr lang="en-US" dirty="0" err="1"/>
              <a:t>moguć</a:t>
            </a:r>
            <a:r>
              <a:rPr lang="en-US" dirty="0"/>
              <a:t> </a:t>
            </a:r>
            <a:r>
              <a:rPr lang="en-US" dirty="0" err="1"/>
              <a:t>gubitak</a:t>
            </a:r>
            <a:r>
              <a:rPr lang="en-US" dirty="0"/>
              <a:t> </a:t>
            </a:r>
            <a:r>
              <a:rPr lang="en-US" dirty="0" err="1"/>
              <a:t>svijesti</a:t>
            </a:r>
            <a:endParaRPr lang="en-US" dirty="0"/>
          </a:p>
        </p:txBody>
      </p:sp>
      <p:pic>
        <p:nvPicPr>
          <p:cNvPr id="4" name="Picture 3" descr="5e92c01fa54e421994235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224" y="3665010"/>
            <a:ext cx="5423746" cy="283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54984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63" y="522514"/>
            <a:ext cx="6611013" cy="1143000"/>
          </a:xfrm>
        </p:spPr>
        <p:txBody>
          <a:bodyPr/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simptomi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znakovi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potpunog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zažepljenja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dišnog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7" y="1995196"/>
            <a:ext cx="6508377" cy="1886339"/>
          </a:xfrm>
        </p:spPr>
        <p:txBody>
          <a:bodyPr/>
          <a:lstStyle/>
          <a:p>
            <a:r>
              <a:rPr lang="en-US" dirty="0" err="1"/>
              <a:t>osoba</a:t>
            </a:r>
            <a:r>
              <a:rPr lang="en-US" dirty="0"/>
              <a:t> je </a:t>
            </a:r>
            <a:r>
              <a:rPr lang="en-US" dirty="0" err="1"/>
              <a:t>preplašena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drži</a:t>
            </a:r>
            <a:r>
              <a:rPr lang="en-US" dirty="0"/>
              <a:t> se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vrat</a:t>
            </a:r>
            <a:endParaRPr lang="en-US" dirty="0"/>
          </a:p>
          <a:p>
            <a:r>
              <a:rPr lang="en-US" dirty="0" err="1"/>
              <a:t>nemogućnost</a:t>
            </a:r>
            <a:r>
              <a:rPr lang="en-US" dirty="0"/>
              <a:t> </a:t>
            </a:r>
            <a:r>
              <a:rPr lang="en-US" dirty="0" err="1"/>
              <a:t>kašljanja</a:t>
            </a:r>
            <a:r>
              <a:rPr lang="en-US" dirty="0"/>
              <a:t>, </a:t>
            </a:r>
            <a:r>
              <a:rPr lang="en-US" dirty="0" err="1"/>
              <a:t>govorora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disanja</a:t>
            </a:r>
            <a:endParaRPr lang="en-US" dirty="0"/>
          </a:p>
          <a:p>
            <a:r>
              <a:rPr lang="en-US" dirty="0" err="1"/>
              <a:t>gubitak</a:t>
            </a:r>
            <a:r>
              <a:rPr lang="en-US" dirty="0"/>
              <a:t> </a:t>
            </a:r>
            <a:r>
              <a:rPr lang="en-US" dirty="0" err="1"/>
              <a:t>svijesti</a:t>
            </a:r>
            <a:endParaRPr lang="en-US" dirty="0"/>
          </a:p>
        </p:txBody>
      </p:sp>
      <p:pic>
        <p:nvPicPr>
          <p:cNvPr id="4" name="Picture 3" descr="1215_jjj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67" y="3288303"/>
            <a:ext cx="4644176" cy="32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13851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13184"/>
            <a:ext cx="4299709" cy="1143000"/>
          </a:xfrm>
        </p:spPr>
        <p:txBody>
          <a:bodyPr/>
          <a:lstStyle/>
          <a:p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Utapanje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gušenje tekućinom i opasno je za život</a:t>
            </a:r>
          </a:p>
          <a:p>
            <a:r>
              <a:rPr lang="hr-HR" dirty="0"/>
              <a:t>najčešće se događa u vodi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933" y="3751814"/>
            <a:ext cx="3609975" cy="227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909" y="3751814"/>
            <a:ext cx="341813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41717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273</TotalTime>
  <Words>574</Words>
  <Application>Microsoft Office PowerPoint</Application>
  <PresentationFormat>Prikaz na zaslonu (4:3)</PresentationFormat>
  <Paragraphs>93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1" baseType="lpstr">
      <vt:lpstr>Century Gothic</vt:lpstr>
      <vt:lpstr>Wingdings 2</vt:lpstr>
      <vt:lpstr>Plaza</vt:lpstr>
      <vt:lpstr>AKCIDENTALNA STANJA</vt:lpstr>
      <vt:lpstr>Udar struje</vt:lpstr>
      <vt:lpstr>Mogući simptomi i znakovi koji upućuju na udar struje</vt:lpstr>
      <vt:lpstr>Udar munje</vt:lpstr>
      <vt:lpstr>Mogući simptomi i znakovi koji upućuju na udar munje</vt:lpstr>
      <vt:lpstr>Gušenje stranim tijelom u dišnom putu</vt:lpstr>
      <vt:lpstr>Mogući simptomi i znakovi djelomičnog začepljenja dišnog sustava</vt:lpstr>
      <vt:lpstr>Mogući simptomi i znakovi potpunog zažepljenja dišnog puta</vt:lpstr>
      <vt:lpstr>Utapanje</vt:lpstr>
      <vt:lpstr>Otrovanja I.</vt:lpstr>
      <vt:lpstr>Otrovanja II.</vt:lpstr>
      <vt:lpstr>Mogući simptomi i znakovi koji upućuju na otrovanje etilnim akoholom i ugljikovim monoksidom</vt:lpstr>
      <vt:lpstr>Mogući simptomi i znakovi koji upućuju na otrovanje antifrizom ili metilnim alkoholim i lijekovima</vt:lpstr>
      <vt:lpstr>Utjecaj visokih i niskih temperatura na organizam</vt:lpstr>
      <vt:lpstr>Mogući simptomi i znakovi dehidracije, sunčanice</vt:lpstr>
      <vt:lpstr>Mogući simptomi i znakovi toplinske iscrpljenosti,toplinskog udara i pothlađivanja</vt:lpstr>
      <vt:lpstr>Ubodi i ugrizi životinja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AKCIDENTALNA STANJA</dc:title>
  <dc:creator>Goran</dc:creator>
  <cp:lastModifiedBy>Dražen Crnčec</cp:lastModifiedBy>
  <cp:revision>30</cp:revision>
  <dcterms:created xsi:type="dcterms:W3CDTF">2021-11-06T16:04:09Z</dcterms:created>
  <dcterms:modified xsi:type="dcterms:W3CDTF">2021-12-13T16:40:13Z</dcterms:modified>
</cp:coreProperties>
</file>